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notesMasterIdLst>
    <p:notesMasterId r:id="rId58"/>
  </p:notesMasterIdLst>
  <p:sldIdLst>
    <p:sldId id="478" r:id="rId2"/>
    <p:sldId id="535" r:id="rId3"/>
    <p:sldId id="536" r:id="rId4"/>
    <p:sldId id="509" r:id="rId5"/>
    <p:sldId id="510" r:id="rId6"/>
    <p:sldId id="537" r:id="rId7"/>
    <p:sldId id="526" r:id="rId8"/>
    <p:sldId id="533" r:id="rId9"/>
    <p:sldId id="534" r:id="rId10"/>
    <p:sldId id="538" r:id="rId11"/>
    <p:sldId id="386" r:id="rId12"/>
    <p:sldId id="383" r:id="rId13"/>
    <p:sldId id="482" r:id="rId14"/>
    <p:sldId id="380" r:id="rId15"/>
    <p:sldId id="541" r:id="rId16"/>
    <p:sldId id="377" r:id="rId17"/>
    <p:sldId id="539" r:id="rId18"/>
    <p:sldId id="473" r:id="rId19"/>
    <p:sldId id="360" r:id="rId20"/>
    <p:sldId id="389" r:id="rId21"/>
    <p:sldId id="528" r:id="rId22"/>
    <p:sldId id="511" r:id="rId23"/>
    <p:sldId id="517" r:id="rId24"/>
    <p:sldId id="518" r:id="rId25"/>
    <p:sldId id="391" r:id="rId26"/>
    <p:sldId id="529" r:id="rId27"/>
    <p:sldId id="398" r:id="rId28"/>
    <p:sldId id="401" r:id="rId29"/>
    <p:sldId id="530" r:id="rId30"/>
    <p:sldId id="531" r:id="rId31"/>
    <p:sldId id="403" r:id="rId32"/>
    <p:sldId id="416" r:id="rId33"/>
    <p:sldId id="417" r:id="rId34"/>
    <p:sldId id="418" r:id="rId35"/>
    <p:sldId id="429" r:id="rId36"/>
    <p:sldId id="430" r:id="rId37"/>
    <p:sldId id="431" r:id="rId38"/>
    <p:sldId id="433" r:id="rId39"/>
    <p:sldId id="434" r:id="rId40"/>
    <p:sldId id="435" r:id="rId41"/>
    <p:sldId id="437" r:id="rId42"/>
    <p:sldId id="406" r:id="rId43"/>
    <p:sldId id="408" r:id="rId44"/>
    <p:sldId id="410" r:id="rId45"/>
    <p:sldId id="411" r:id="rId46"/>
    <p:sldId id="412" r:id="rId47"/>
    <p:sldId id="441" r:id="rId48"/>
    <p:sldId id="442" r:id="rId49"/>
    <p:sldId id="444" r:id="rId50"/>
    <p:sldId id="446" r:id="rId51"/>
    <p:sldId id="439" r:id="rId52"/>
    <p:sldId id="448" r:id="rId53"/>
    <p:sldId id="540" r:id="rId54"/>
    <p:sldId id="325" r:id="rId55"/>
    <p:sldId id="459" r:id="rId56"/>
    <p:sldId id="333" r:id="rId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29CDBA8-6807-45D4-98A4-C25BF677597E}">
          <p14:sldIdLst>
            <p14:sldId id="478"/>
            <p14:sldId id="535"/>
            <p14:sldId id="536"/>
            <p14:sldId id="509"/>
            <p14:sldId id="510"/>
            <p14:sldId id="537"/>
            <p14:sldId id="526"/>
            <p14:sldId id="533"/>
            <p14:sldId id="534"/>
          </p14:sldIdLst>
        </p14:section>
        <p14:section name="Technology reflections" id="{14051ADF-BE31-41C4-B683-02204B47C64D}">
          <p14:sldIdLst>
            <p14:sldId id="538"/>
            <p14:sldId id="386"/>
            <p14:sldId id="383"/>
            <p14:sldId id="482"/>
            <p14:sldId id="380"/>
            <p14:sldId id="541"/>
            <p14:sldId id="377"/>
            <p14:sldId id="539"/>
            <p14:sldId id="473"/>
            <p14:sldId id="360"/>
            <p14:sldId id="389"/>
            <p14:sldId id="528"/>
          </p14:sldIdLst>
        </p14:section>
        <p14:section name="Evolution" id="{107156D2-C7E8-43CE-9DE2-128DEA067E36}">
          <p14:sldIdLst>
            <p14:sldId id="511"/>
            <p14:sldId id="517"/>
            <p14:sldId id="518"/>
          </p14:sldIdLst>
        </p14:section>
        <p14:section name="Construction sequence" id="{9479566D-B4F4-431C-A722-B49022D15C07}">
          <p14:sldIdLst>
            <p14:sldId id="391"/>
            <p14:sldId id="529"/>
            <p14:sldId id="398"/>
            <p14:sldId id="401"/>
            <p14:sldId id="530"/>
            <p14:sldId id="531"/>
            <p14:sldId id="403"/>
            <p14:sldId id="416"/>
            <p14:sldId id="417"/>
            <p14:sldId id="418"/>
            <p14:sldId id="429"/>
            <p14:sldId id="430"/>
            <p14:sldId id="431"/>
            <p14:sldId id="433"/>
            <p14:sldId id="434"/>
            <p14:sldId id="435"/>
            <p14:sldId id="437"/>
            <p14:sldId id="406"/>
            <p14:sldId id="408"/>
            <p14:sldId id="410"/>
            <p14:sldId id="411"/>
            <p14:sldId id="412"/>
            <p14:sldId id="441"/>
            <p14:sldId id="442"/>
            <p14:sldId id="444"/>
            <p14:sldId id="446"/>
            <p14:sldId id="439"/>
            <p14:sldId id="448"/>
          </p14:sldIdLst>
        </p14:section>
        <p14:section name="Conclusions" id="{52F2E1E5-A63B-4774-9E68-27839DAA7817}">
          <p14:sldIdLst>
            <p14:sldId id="540"/>
            <p14:sldId id="325"/>
            <p14:sldId id="459"/>
            <p14:sldId id="33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5" autoAdjust="0"/>
    <p:restoredTop sz="87524" autoAdjust="0"/>
  </p:normalViewPr>
  <p:slideViewPr>
    <p:cSldViewPr>
      <p:cViewPr varScale="1">
        <p:scale>
          <a:sx n="85" d="100"/>
          <a:sy n="85" d="100"/>
        </p:scale>
        <p:origin x="821" y="4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11FE22-B79B-4369-BF4A-781A3FEA20C5}" type="datetimeFigureOut">
              <a:rPr lang="en-US" smtClean="0"/>
              <a:t>2/21/2018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8DE0A1-0B40-490D-A7CD-643C013A8328}" type="slidenum">
              <a:rPr lang="en-US" smtClean="0"/>
              <a:t>‹#›</a:t>
            </a:fld>
            <a:endParaRPr lang="en-US"/>
          </a:p>
        </p:txBody>
      </p:sp>
    </p:spTree>
    <p:extLst>
      <p:ext uri="{BB962C8B-B14F-4D97-AF65-F5344CB8AC3E}">
        <p14:creationId xmlns:p14="http://schemas.microsoft.com/office/powerpoint/2010/main" val="787509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807589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356182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913D7C8-1D10-4E5B-8A9B-B2BE7F2B7605}" type="slidenum">
              <a:rPr lang="en-US" smtClean="0"/>
              <a:pPr/>
              <a:t>54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and rough cost</a:t>
            </a:r>
            <a:r>
              <a:rPr lang="en-US" baseline="0" dirty="0"/>
              <a:t> estimates.</a:t>
            </a:r>
            <a:endParaRPr lang="en-US" dirty="0"/>
          </a:p>
        </p:txBody>
      </p:sp>
      <p:sp>
        <p:nvSpPr>
          <p:cNvPr id="4" name="Slide Number Placeholder 3"/>
          <p:cNvSpPr>
            <a:spLocks noGrp="1"/>
          </p:cNvSpPr>
          <p:nvPr>
            <p:ph type="sldNum" sz="quarter" idx="10"/>
          </p:nvPr>
        </p:nvSpPr>
        <p:spPr/>
        <p:txBody>
          <a:bodyPr/>
          <a:lstStyle/>
          <a:p>
            <a:fld id="{A68DE0A1-0B40-490D-A7CD-643C013A8328}" type="slidenum">
              <a:rPr lang="en-US" smtClean="0"/>
              <a:t>55</a:t>
            </a:fld>
            <a:endParaRPr lang="en-US"/>
          </a:p>
        </p:txBody>
      </p:sp>
    </p:spTree>
    <p:extLst>
      <p:ext uri="{BB962C8B-B14F-4D97-AF65-F5344CB8AC3E}">
        <p14:creationId xmlns:p14="http://schemas.microsoft.com/office/powerpoint/2010/main" val="775836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DE0A1-0B40-490D-A7CD-643C013A8328}" type="slidenum">
              <a:rPr lang="en-US" smtClean="0"/>
              <a:t>56</a:t>
            </a:fld>
            <a:endParaRPr lang="en-US"/>
          </a:p>
        </p:txBody>
      </p:sp>
    </p:spTree>
    <p:extLst>
      <p:ext uri="{BB962C8B-B14F-4D97-AF65-F5344CB8AC3E}">
        <p14:creationId xmlns:p14="http://schemas.microsoft.com/office/powerpoint/2010/main" val="790223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635596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What about</a:t>
            </a:r>
            <a:r>
              <a:rPr lang="en-US" baseline="0" dirty="0"/>
              <a:t> iteration and feedback?</a:t>
            </a:r>
            <a:endParaRPr lang="en-US" dirty="0"/>
          </a:p>
        </p:txBody>
      </p:sp>
      <p:sp>
        <p:nvSpPr>
          <p:cNvPr id="4" name="Slide Number Placeholder 3"/>
          <p:cNvSpPr>
            <a:spLocks noGrp="1"/>
          </p:cNvSpPr>
          <p:nvPr>
            <p:ph type="sldNum" sz="quarter" idx="10"/>
          </p:nvPr>
        </p:nvSpPr>
        <p:spPr/>
        <p:txBody>
          <a:bodyPr/>
          <a:lstStyle/>
          <a:p>
            <a:fld id="{DAB01A8D-3996-47A3-860D-AF6CF55DFE9C}" type="slidenum">
              <a:rPr lang="en-US" smtClean="0"/>
              <a:pPr/>
              <a:t>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735355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10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904211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15</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211059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DE0A1-0B40-490D-A7CD-643C013A8328}" type="slidenum">
              <a:rPr lang="en-US" smtClean="0"/>
              <a:t>16</a:t>
            </a:fld>
            <a:endParaRPr lang="en-US"/>
          </a:p>
        </p:txBody>
      </p:sp>
    </p:spTree>
    <p:extLst>
      <p:ext uri="{BB962C8B-B14F-4D97-AF65-F5344CB8AC3E}">
        <p14:creationId xmlns:p14="http://schemas.microsoft.com/office/powerpoint/2010/main" val="3186880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17</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4173728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a:xfrm>
            <a:off x="685494" y="4342940"/>
            <a:ext cx="5487013" cy="4114587"/>
          </a:xfrm>
          <a:prstGeom prst="rect">
            <a:avLst/>
          </a:prstGeom>
        </p:spPr>
        <p:txBody>
          <a:bodyPr>
            <a:normAutofit/>
          </a:bodyPr>
          <a:lstStyle/>
          <a:p>
            <a:r>
              <a:rPr lang="en-US" dirty="0"/>
              <a:t>Here </a:t>
            </a:r>
            <a:r>
              <a:rPr lang="en-US" baseline="0" dirty="0"/>
              <a:t>are the five stages of colloid or particle removal in hydraulic drinking water treatment plants. The first stage, coagulation, involves the addition of a chemical coagulant to destabilize a suspension of particles. The coagulant precipitates and attaches to the particle surface. Then in flocculation, velocity gradients in the water cause the particles (now coated in precipitated coagulant) to collide and stick to one another forming aggregates. In floc blankets there are many more opportunities for collisions. In sedimentation, fluid flow is very slow and the aggregates settle to the bottom of the tank. Filtration is often used to remove any remaining particles but is not included in the bench-scale setup.</a:t>
            </a:r>
            <a:endParaRPr lang="en-US" dirty="0"/>
          </a:p>
        </p:txBody>
      </p:sp>
      <p:sp>
        <p:nvSpPr>
          <p:cNvPr id="4" name="Slide Number Placeholder 3"/>
          <p:cNvSpPr>
            <a:spLocks noGrp="1"/>
          </p:cNvSpPr>
          <p:nvPr>
            <p:ph type="sldNum" sz="quarter" idx="10"/>
          </p:nvPr>
        </p:nvSpPr>
        <p:spPr>
          <a:xfrm>
            <a:off x="3884463" y="8685879"/>
            <a:ext cx="2972004" cy="456704"/>
          </a:xfrm>
          <a:prstGeom prst="rect">
            <a:avLst/>
          </a:prstGeom>
        </p:spPr>
        <p:txBody>
          <a:bodyPr/>
          <a:lstStyle/>
          <a:p>
            <a:fld id="{B41D8EC2-A0E9-457F-B1CC-A5C98B015440}" type="slidenum">
              <a:rPr lang="en-US" smtClean="0"/>
              <a:pPr/>
              <a:t>19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fld id="{447AEFEB-0F12-4246-8F0C-FDE83E381345}" type="datetimeFigureOut">
              <a:rPr lang="en-US" smtClean="0"/>
              <a:t>2/21/2018</a:t>
            </a:fld>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598B1A88-A749-4CC2-9A45-355AB6EE232C}" type="slidenum">
              <a:rPr lang="en-US">
                <a:solidFill>
                  <a:srgbClr val="000000"/>
                </a:solidFill>
              </a:rPr>
              <a:pPr/>
              <a:t>‹#›</a:t>
            </a:fld>
            <a:endParaRPr lang="en-US">
              <a:solidFill>
                <a:srgbClr val="000000"/>
              </a:solidFill>
            </a:endParaRPr>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447AEFEB-0F12-4246-8F0C-FDE83E381345}" type="datetimeFigureOut">
              <a:rPr lang="en-US" smtClean="0"/>
              <a:t>2/21/2018</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DA3090D2-805C-4395-B495-9EDA45D831DF}" type="slidenum">
              <a:rPr lang="en-US" smtClean="0"/>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447AEFEB-0F12-4246-8F0C-FDE83E381345}" type="datetimeFigureOut">
              <a:rPr lang="en-US" smtClean="0"/>
              <a:t>2/21/2018</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A3090D2-805C-4395-B495-9EDA45D831DF}" type="slidenum">
              <a:rPr lang="en-US" smtClean="0"/>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447AEFEB-0F12-4246-8F0C-FDE83E381345}" type="datetimeFigureOut">
              <a:rPr lang="en-US" smtClean="0"/>
              <a:t>2/21/2018</a:t>
            </a:fld>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DA3090D2-805C-4395-B495-9EDA45D831DF}" type="slidenum">
              <a:rPr lang="en-US" smtClean="0"/>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447AEFEB-0F12-4246-8F0C-FDE83E381345}" type="datetimeFigureOut">
              <a:rPr lang="en-US" smtClean="0"/>
              <a:t>2/21/2018</a:t>
            </a:fld>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DA3090D2-805C-4395-B495-9EDA45D831DF}" type="slidenum">
              <a:rPr lang="en-US" smtClean="0"/>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447AEFEB-0F12-4246-8F0C-FDE83E381345}" type="datetimeFigureOut">
              <a:rPr lang="en-US" smtClean="0"/>
              <a:t>2/21/2018</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DA3090D2-805C-4395-B495-9EDA45D831DF}" type="slidenum">
              <a:rPr lang="en-US" smtClean="0"/>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667000" y="0"/>
            <a:ext cx="6248400" cy="1371600"/>
          </a:xfrm>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fld id="{70A076C2-ADE3-4A9F-B444-86BDD5958CF5}" type="datetimeFigureOut">
              <a:rPr lang="en-US" smtClean="0"/>
              <a:t>2/21/2018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774800-1A62-4521-818B-5713AA9D563A}" type="slidenum">
              <a:rPr lang="en-US" smtClean="0"/>
              <a:t>‹#›</a:t>
            </a:fld>
            <a:endParaRPr lang="en-US"/>
          </a:p>
        </p:txBody>
      </p:sp>
    </p:spTree>
    <p:extLst>
      <p:ext uri="{BB962C8B-B14F-4D97-AF65-F5344CB8AC3E}">
        <p14:creationId xmlns:p14="http://schemas.microsoft.com/office/powerpoint/2010/main" val="34870385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6400800" cy="1371600"/>
          </a:xfrm>
        </p:spPr>
        <p:txBody>
          <a:bodyPr/>
          <a:lstStyle/>
          <a:p>
            <a:r>
              <a:rPr lang="en-US" dirty="0"/>
              <a:t>Click to edit Master title style</a:t>
            </a:r>
            <a:endParaRPr lang="es-HN" dirty="0"/>
          </a:p>
        </p:txBody>
      </p:sp>
      <p:sp>
        <p:nvSpPr>
          <p:cNvPr id="3" name="Date Placeholder 2"/>
          <p:cNvSpPr>
            <a:spLocks noGrp="1"/>
          </p:cNvSpPr>
          <p:nvPr>
            <p:ph type="dt" sz="half" idx="10"/>
          </p:nvPr>
        </p:nvSpPr>
        <p:spPr/>
        <p:txBody>
          <a:bodyPr/>
          <a:lstStyle/>
          <a:p>
            <a:fld id="{447AEFEB-0F12-4246-8F0C-FDE83E381345}" type="datetimeFigureOut">
              <a:rPr lang="en-US" smtClean="0"/>
              <a:t>2/21/2018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A3090D2-805C-4395-B495-9EDA45D831DF}" type="slidenum">
              <a:rPr lang="en-US" smtClean="0"/>
              <a:t>‹#›</a:t>
            </a:fld>
            <a:endParaRPr lang="en-US"/>
          </a:p>
        </p:txBody>
      </p:sp>
      <p:sp>
        <p:nvSpPr>
          <p:cNvPr id="7" name="Text Placeholder 6"/>
          <p:cNvSpPr>
            <a:spLocks noGrp="1"/>
          </p:cNvSpPr>
          <p:nvPr>
            <p:ph type="body" sz="quarter" idx="13"/>
          </p:nvPr>
        </p:nvSpPr>
        <p:spPr>
          <a:xfrm>
            <a:off x="457200" y="1524000"/>
            <a:ext cx="81534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270889337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fld id="{447AEFEB-0F12-4246-8F0C-FDE83E381345}" type="datetimeFigureOut">
              <a:rPr lang="en-US" smtClean="0"/>
              <a:t>2/21/2018</a:t>
            </a:fld>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DA3090D2-805C-4395-B495-9EDA45D831DF}" type="slidenum">
              <a:rPr lang="en-US" smtClean="0"/>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
        <p:nvSpPr>
          <p:cNvPr id="11"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fld id="{447AEFEB-0F12-4246-8F0C-FDE83E381345}" type="datetimeFigureOut">
              <a:rPr lang="en-US" smtClean="0"/>
              <a:t>2/21/2018</a:t>
            </a:fld>
            <a:endParaRPr lang="en-US"/>
          </a:p>
        </p:txBody>
      </p:sp>
      <p:sp>
        <p:nvSpPr>
          <p:cNvPr id="13"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14"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DA3090D2-805C-4395-B495-9EDA45D831DF}" type="slidenum">
              <a:rPr lang="en-US" smtClean="0"/>
              <a:t>‹#›</a:t>
            </a:fld>
            <a:endParaRPr lang="en-US"/>
          </a:p>
        </p:txBody>
      </p:sp>
      <p:sp>
        <p:nvSpPr>
          <p:cNvPr id="15" name="Line 7"/>
          <p:cNvSpPr>
            <a:spLocks noChangeShapeType="1"/>
          </p:cNvSpPr>
          <p:nvPr userDrawn="1"/>
        </p:nvSpPr>
        <p:spPr bwMode="auto">
          <a:xfrm>
            <a:off x="0" y="1447800"/>
            <a:ext cx="9144000" cy="0"/>
          </a:xfrm>
          <a:prstGeom prst="line">
            <a:avLst/>
          </a:prstGeom>
          <a:noFill/>
          <a:ln w="76200" cmpd="tri">
            <a:solidFill>
              <a:schemeClr val="accent1"/>
            </a:solidFill>
            <a:round/>
            <a:headEnd/>
            <a:tailEnd/>
          </a:ln>
          <a:effectLst/>
        </p:spPr>
        <p:txBody>
          <a:bodyPr/>
          <a:lstStyle/>
          <a:p>
            <a:endParaRPr lang="en-US" noProof="0" dirty="0"/>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slide" Target="slide53.xml"/><Relationship Id="rId3" Type="http://schemas.openxmlformats.org/officeDocument/2006/relationships/slide" Target="slide3.xml"/><Relationship Id="rId7" Type="http://schemas.openxmlformats.org/officeDocument/2006/relationships/slide" Target="slide15.xml"/><Relationship Id="rId12"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3.png"/><Relationship Id="rId11" Type="http://schemas.openxmlformats.org/officeDocument/2006/relationships/slide" Target="slide17.xml"/><Relationship Id="rId5" Type="http://schemas.openxmlformats.org/officeDocument/2006/relationships/slide" Target="slide6.xml"/><Relationship Id="rId10" Type="http://schemas.openxmlformats.org/officeDocument/2006/relationships/image" Target="../media/image5.jpeg"/><Relationship Id="rId4" Type="http://schemas.openxmlformats.org/officeDocument/2006/relationships/image" Target="../media/image2.jpeg"/><Relationship Id="rId9" Type="http://schemas.openxmlformats.org/officeDocument/2006/relationships/slide" Target="slide10.xml"/><Relationship Id="rId14" Type="http://schemas.openxmlformats.org/officeDocument/2006/relationships/image" Target="../media/image7.jpeg"/></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slide" Target="slide53.xml"/><Relationship Id="rId3" Type="http://schemas.openxmlformats.org/officeDocument/2006/relationships/slide" Target="slide3.xml"/><Relationship Id="rId7" Type="http://schemas.openxmlformats.org/officeDocument/2006/relationships/slide" Target="slide15.xml"/><Relationship Id="rId12"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png"/><Relationship Id="rId11" Type="http://schemas.openxmlformats.org/officeDocument/2006/relationships/slide" Target="slide17.xml"/><Relationship Id="rId5" Type="http://schemas.openxmlformats.org/officeDocument/2006/relationships/slide" Target="slide6.xml"/><Relationship Id="rId10" Type="http://schemas.openxmlformats.org/officeDocument/2006/relationships/image" Target="../media/image5.jpeg"/><Relationship Id="rId4" Type="http://schemas.openxmlformats.org/officeDocument/2006/relationships/image" Target="../media/image2.jpeg"/><Relationship Id="rId9" Type="http://schemas.openxmlformats.org/officeDocument/2006/relationships/slide" Target="slide10.xml"/><Relationship Id="rId14" Type="http://schemas.openxmlformats.org/officeDocument/2006/relationships/image" Target="../media/image7.jpeg"/></Relationships>
</file>

<file path=ppt/slides/_rels/slide1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17.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slide" Target="slide53.xml"/><Relationship Id="rId3" Type="http://schemas.openxmlformats.org/officeDocument/2006/relationships/slide" Target="slide3.xml"/><Relationship Id="rId7" Type="http://schemas.openxmlformats.org/officeDocument/2006/relationships/slide" Target="slide15.xml"/><Relationship Id="rId12"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png"/><Relationship Id="rId11" Type="http://schemas.openxmlformats.org/officeDocument/2006/relationships/slide" Target="slide17.xml"/><Relationship Id="rId5" Type="http://schemas.openxmlformats.org/officeDocument/2006/relationships/slide" Target="slide6.xml"/><Relationship Id="rId10" Type="http://schemas.openxmlformats.org/officeDocument/2006/relationships/image" Target="../media/image5.jpeg"/><Relationship Id="rId4" Type="http://schemas.openxmlformats.org/officeDocument/2006/relationships/image" Target="../media/image2.jpeg"/><Relationship Id="rId9" Type="http://schemas.openxmlformats.org/officeDocument/2006/relationships/slide" Target="slide10.xml"/><Relationship Id="rId14" Type="http://schemas.openxmlformats.org/officeDocument/2006/relationships/image" Target="../media/image7.jpe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6.jpeg"/><Relationship Id="rId7"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slide" Target="slide44.xml"/><Relationship Id="rId4" Type="http://schemas.openxmlformats.org/officeDocument/2006/relationships/image" Target="../media/image41.png"/><Relationship Id="rId9" Type="http://schemas.openxmlformats.org/officeDocument/2006/relationships/image" Target="../media/image48.png"/></Relationships>
</file>

<file path=ppt/slides/_rels/slide2.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slide" Target="slide53.xml"/><Relationship Id="rId3" Type="http://schemas.openxmlformats.org/officeDocument/2006/relationships/slide" Target="slide3.xml"/><Relationship Id="rId7" Type="http://schemas.openxmlformats.org/officeDocument/2006/relationships/slide" Target="slide15.xml"/><Relationship Id="rId12"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3.png"/><Relationship Id="rId11" Type="http://schemas.openxmlformats.org/officeDocument/2006/relationships/slide" Target="slide17.xml"/><Relationship Id="rId5" Type="http://schemas.openxmlformats.org/officeDocument/2006/relationships/slide" Target="slide6.xml"/><Relationship Id="rId10" Type="http://schemas.openxmlformats.org/officeDocument/2006/relationships/image" Target="../media/image5.jpeg"/><Relationship Id="rId4" Type="http://schemas.openxmlformats.org/officeDocument/2006/relationships/image" Target="../media/image2.jpeg"/><Relationship Id="rId9" Type="http://schemas.openxmlformats.org/officeDocument/2006/relationships/slide" Target="slide10.xml"/><Relationship Id="rId14" Type="http://schemas.openxmlformats.org/officeDocument/2006/relationships/image" Target="../media/image7.jpeg"/></Relationships>
</file>

<file path=ppt/slides/_rels/slide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slideLayout" Target="../slideLayouts/slideLayout5.xml"/><Relationship Id="rId1" Type="http://schemas.openxmlformats.org/officeDocument/2006/relationships/video" Target="https://www.youtube.com/embed/x1F79euuX4c"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6.jpe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7.jpe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slide" Target="slide53.xml"/><Relationship Id="rId3" Type="http://schemas.openxmlformats.org/officeDocument/2006/relationships/slide" Target="slide3.xml"/><Relationship Id="rId7" Type="http://schemas.openxmlformats.org/officeDocument/2006/relationships/slide" Target="slide15.xml"/><Relationship Id="rId12"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3.png"/><Relationship Id="rId11" Type="http://schemas.openxmlformats.org/officeDocument/2006/relationships/slide" Target="slide17.xml"/><Relationship Id="rId5" Type="http://schemas.openxmlformats.org/officeDocument/2006/relationships/slide" Target="slide6.xml"/><Relationship Id="rId10" Type="http://schemas.openxmlformats.org/officeDocument/2006/relationships/image" Target="../media/image5.jpeg"/><Relationship Id="rId4" Type="http://schemas.openxmlformats.org/officeDocument/2006/relationships/image" Target="../media/image2.jpeg"/><Relationship Id="rId9" Type="http://schemas.openxmlformats.org/officeDocument/2006/relationships/slide" Target="slide10.xml"/><Relationship Id="rId14" Type="http://schemas.openxmlformats.org/officeDocument/2006/relationships/image" Target="../media/image7.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61.jpe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2.jp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g"/><Relationship Id="rId1" Type="http://schemas.openxmlformats.org/officeDocument/2006/relationships/slideLayout" Target="../slideLayouts/slideLayout6.xml"/><Relationship Id="rId5" Type="http://schemas.openxmlformats.org/officeDocument/2006/relationships/image" Target="../media/image65.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6.jp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7.jp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8.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9.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0.jp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1.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72.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73.jp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74.jp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75.jp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76.jp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7.JP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8.JP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9.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designserver.cee.cornell.edu/Design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80.JP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slide" Target="slide53.xml"/><Relationship Id="rId3" Type="http://schemas.openxmlformats.org/officeDocument/2006/relationships/slide" Target="slide3.xml"/><Relationship Id="rId7" Type="http://schemas.openxmlformats.org/officeDocument/2006/relationships/slide" Target="slide15.xml"/><Relationship Id="rId12"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png"/><Relationship Id="rId11" Type="http://schemas.openxmlformats.org/officeDocument/2006/relationships/slide" Target="slide17.xml"/><Relationship Id="rId5" Type="http://schemas.openxmlformats.org/officeDocument/2006/relationships/slide" Target="slide6.xml"/><Relationship Id="rId10" Type="http://schemas.openxmlformats.org/officeDocument/2006/relationships/image" Target="../media/image5.jpeg"/><Relationship Id="rId4" Type="http://schemas.openxmlformats.org/officeDocument/2006/relationships/image" Target="../media/image2.jpeg"/><Relationship Id="rId9" Type="http://schemas.openxmlformats.org/officeDocument/2006/relationships/slide" Target="slide10.xml"/><Relationship Id="rId14" Type="http://schemas.openxmlformats.org/officeDocument/2006/relationships/image" Target="../media/image7.jpeg"/></Relationships>
</file>

<file path=ppt/slides/_rels/slide54.xml.rels><?xml version="1.0" encoding="UTF-8" standalone="yes"?>
<Relationships xmlns="http://schemas.openxmlformats.org/package/2006/relationships"><Relationship Id="rId3" Type="http://schemas.openxmlformats.org/officeDocument/2006/relationships/hyperlink" Target="http://designserver.cee.cornell.edu/Designs/EtFlocSedFi/Index.html"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aguaclara.github.io/index.html"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84.jpeg"/></Relationships>
</file>

<file path=ppt/slides/_rels/slide56.xml.rels><?xml version="1.0" encoding="UTF-8" standalone="yes"?>
<Relationships xmlns="http://schemas.openxmlformats.org/package/2006/relationships"><Relationship Id="rId8" Type="http://schemas.openxmlformats.org/officeDocument/2006/relationships/image" Target="../media/image89.jpeg"/><Relationship Id="rId3" Type="http://schemas.openxmlformats.org/officeDocument/2006/relationships/image" Target="../media/image85.jpeg"/><Relationship Id="rId7" Type="http://schemas.openxmlformats.org/officeDocument/2006/relationships/image" Target="../media/image8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7.jpeg"/><Relationship Id="rId5" Type="http://schemas.openxmlformats.org/officeDocument/2006/relationships/image" Target="../media/image86.jpeg"/><Relationship Id="rId4" Type="http://schemas.openxmlformats.org/officeDocument/2006/relationships/image" Target="../media/image40.jpeg"/></Relationships>
</file>

<file path=ppt/slides/_rels/slide6.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slide" Target="slide53.xml"/><Relationship Id="rId3" Type="http://schemas.openxmlformats.org/officeDocument/2006/relationships/slide" Target="slide3.xml"/><Relationship Id="rId7" Type="http://schemas.openxmlformats.org/officeDocument/2006/relationships/slide" Target="slide15.xml"/><Relationship Id="rId12"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3.png"/><Relationship Id="rId11" Type="http://schemas.openxmlformats.org/officeDocument/2006/relationships/slide" Target="slide17.xml"/><Relationship Id="rId5" Type="http://schemas.openxmlformats.org/officeDocument/2006/relationships/slide" Target="slide6.xml"/><Relationship Id="rId10" Type="http://schemas.openxmlformats.org/officeDocument/2006/relationships/image" Target="../media/image5.jpeg"/><Relationship Id="rId4" Type="http://schemas.openxmlformats.org/officeDocument/2006/relationships/image" Target="../media/image2.jpeg"/><Relationship Id="rId9" Type="http://schemas.openxmlformats.org/officeDocument/2006/relationships/slide" Target="slide10.xml"/><Relationship Id="rId14" Type="http://schemas.openxmlformats.org/officeDocument/2006/relationships/image" Target="../media/image7.jpe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jpe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20.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8.png"/><Relationship Id="rId10" Type="http://schemas.openxmlformats.org/officeDocument/2006/relationships/image" Target="../media/image26.gif"/><Relationship Id="rId4" Type="http://schemas.openxmlformats.org/officeDocument/2006/relationships/image" Target="../media/image21.png"/><Relationship Id="rId9" Type="http://schemas.openxmlformats.org/officeDocument/2006/relationships/image" Target="../media/image25.png"/><Relationship Id="rId14"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1.png"/><Relationship Id="rId3" Type="http://schemas.openxmlformats.org/officeDocument/2006/relationships/image" Target="../media/image32.png"/><Relationship Id="rId7" Type="http://schemas.openxmlformats.org/officeDocument/2006/relationships/image" Target="../media/image15.jpeg"/><Relationship Id="rId12" Type="http://schemas.openxmlformats.org/officeDocument/2006/relationships/image" Target="../media/image10.png"/><Relationship Id="rId2"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34.jpeg"/><Relationship Id="rId5" Type="http://schemas.openxmlformats.org/officeDocument/2006/relationships/image" Target="../media/image14.png"/><Relationship Id="rId1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33.jpeg"/><Relationship Id="rId9" Type="http://schemas.openxmlformats.org/officeDocument/2006/relationships/image" Target="../media/image1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6400800" y="6172200"/>
            <a:ext cx="2714625" cy="381000"/>
          </a:xfrm>
        </p:spPr>
        <p:txBody>
          <a:bodyPr/>
          <a:lstStyle/>
          <a:p>
            <a:r>
              <a:rPr lang="en-US" sz="1800" dirty="0"/>
              <a:t>Monroe Weber-Shirk</a:t>
            </a:r>
          </a:p>
        </p:txBody>
      </p:sp>
      <p:sp>
        <p:nvSpPr>
          <p:cNvPr id="4" name="Title 3"/>
          <p:cNvSpPr>
            <a:spLocks noGrp="1"/>
          </p:cNvSpPr>
          <p:nvPr>
            <p:ph type="ctrTitle" sz="quarter"/>
          </p:nvPr>
        </p:nvSpPr>
        <p:spPr>
          <a:xfrm>
            <a:off x="838200" y="130175"/>
            <a:ext cx="7239000" cy="1470025"/>
          </a:xfrm>
        </p:spPr>
        <p:txBody>
          <a:bodyPr/>
          <a:lstStyle/>
          <a:p>
            <a:pPr algn="ctr"/>
            <a:r>
              <a:rPr lang="en-US" dirty="0"/>
              <a:t>An Elegant Solution for Safe Water on Tap </a:t>
            </a:r>
          </a:p>
        </p:txBody>
      </p:sp>
      <p:sp>
        <p:nvSpPr>
          <p:cNvPr id="2" name="Rectangle 1"/>
          <p:cNvSpPr/>
          <p:nvPr/>
        </p:nvSpPr>
        <p:spPr>
          <a:xfrm>
            <a:off x="0" y="0"/>
            <a:ext cx="9144000" cy="1905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650" name="Picture 2" descr="https://lh3.googleusercontent.com/-szqY9SUaguA/U4yZVsLY3FI/AAAAAAAAuu8/dIejH76uRdM/s1280/IMG_4120a.jpg"/>
          <p:cNvPicPr>
            <a:picLocks noChangeAspect="1" noChangeArrowheads="1"/>
          </p:cNvPicPr>
          <p:nvPr/>
        </p:nvPicPr>
        <p:blipFill rotWithShape="1">
          <a:blip r:embed="rId2">
            <a:extLst>
              <a:ext uri="{28A0092B-C50C-407E-A947-70E740481C1C}">
                <a14:useLocalDpi xmlns:a14="http://schemas.microsoft.com/office/drawing/2010/main" val="0"/>
              </a:ext>
            </a:extLst>
          </a:blip>
          <a:srcRect b="18440"/>
          <a:stretch/>
        </p:blipFill>
        <p:spPr bwMode="auto">
          <a:xfrm>
            <a:off x="0" y="1495425"/>
            <a:ext cx="9144000" cy="438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41510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2" name="TextBox 21">
            <a:extLst>
              <a:ext uri="{FF2B5EF4-FFF2-40B4-BE49-F238E27FC236}">
                <a16:creationId xmlns:a16="http://schemas.microsoft.com/office/drawing/2014/main" id="{FEE65D1B-7409-40A7-A734-A2A7602FCC6C}"/>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4" name="Rectangle 3">
            <a:extLst>
              <a:ext uri="{FF2B5EF4-FFF2-40B4-BE49-F238E27FC236}">
                <a16:creationId xmlns:a16="http://schemas.microsoft.com/office/drawing/2014/main" id="{D4D1DF55-BCA8-4117-B3A6-216A005AC581}"/>
              </a:ext>
            </a:extLst>
          </p:cNvPr>
          <p:cNvSpPr>
            <a:spLocks noGrp="1" noChangeArrowheads="1"/>
          </p:cNvSpPr>
          <p:nvPr>
            <p:ph sz="half" idx="1"/>
          </p:nvPr>
        </p:nvSpPr>
        <p:spPr>
          <a:xfrm>
            <a:off x="2135316" y="1600200"/>
            <a:ext cx="5865684" cy="4827234"/>
          </a:xfrm>
        </p:spPr>
        <p:txBody>
          <a:bodyPr/>
          <a:lstStyle/>
          <a:p>
            <a:r>
              <a:rPr lang="en-US" sz="3400" dirty="0">
                <a:solidFill>
                  <a:schemeClr val="bg1">
                    <a:lumMod val="75000"/>
                  </a:schemeClr>
                </a:solidFill>
              </a:rPr>
              <a:t>How to Innovate and Design</a:t>
            </a:r>
          </a:p>
          <a:p>
            <a:r>
              <a:rPr lang="en-US" sz="3400" dirty="0">
                <a:solidFill>
                  <a:schemeClr val="bg1">
                    <a:lumMod val="75000"/>
                  </a:schemeClr>
                </a:solidFill>
              </a:rPr>
              <a:t>The </a:t>
            </a:r>
            <a:r>
              <a:rPr lang="en-US" sz="3400" dirty="0" err="1">
                <a:solidFill>
                  <a:schemeClr val="bg1">
                    <a:lumMod val="75000"/>
                  </a:schemeClr>
                </a:solidFill>
              </a:rPr>
              <a:t>AguaClara</a:t>
            </a:r>
            <a:r>
              <a:rPr lang="en-US" sz="3400" dirty="0">
                <a:solidFill>
                  <a:schemeClr val="bg1">
                    <a:lumMod val="75000"/>
                  </a:schemeClr>
                </a:solidFill>
              </a:rPr>
              <a:t> Consortium</a:t>
            </a:r>
          </a:p>
          <a:p>
            <a:r>
              <a:rPr lang="en-US" sz="3400" b="1" dirty="0"/>
              <a:t>High-tech and Elegance</a:t>
            </a:r>
          </a:p>
          <a:p>
            <a:r>
              <a:rPr lang="en-US" sz="3400" dirty="0">
                <a:solidFill>
                  <a:schemeClr val="bg1">
                    <a:lumMod val="75000"/>
                  </a:schemeClr>
                </a:solidFill>
              </a:rPr>
              <a:t>Pride of ownership</a:t>
            </a:r>
          </a:p>
          <a:p>
            <a:r>
              <a:rPr lang="en-US" sz="3400" dirty="0" err="1">
                <a:solidFill>
                  <a:schemeClr val="bg1">
                    <a:lumMod val="75000"/>
                  </a:schemeClr>
                </a:solidFill>
              </a:rPr>
              <a:t>AguaClara</a:t>
            </a:r>
            <a:r>
              <a:rPr lang="en-US" sz="3400" dirty="0">
                <a:solidFill>
                  <a:schemeClr val="bg1">
                    <a:lumMod val="75000"/>
                  </a:schemeClr>
                </a:solidFill>
              </a:rPr>
              <a:t> technologies and plants </a:t>
            </a:r>
          </a:p>
          <a:p>
            <a:r>
              <a:rPr lang="en-US" sz="3400" dirty="0">
                <a:solidFill>
                  <a:schemeClr val="bg1">
                    <a:lumMod val="75000"/>
                  </a:schemeClr>
                </a:solidFill>
              </a:rPr>
              <a:t>Philosophy and Reflections</a:t>
            </a:r>
          </a:p>
          <a:p>
            <a:endParaRPr lang="en-US" sz="3400" dirty="0"/>
          </a:p>
        </p:txBody>
      </p:sp>
      <p:pic>
        <p:nvPicPr>
          <p:cNvPr id="5" name="Picture 2" descr="Birth of Athena from the head of Zeus, with Hephaestus | Greek vase, Athenian black figure kylix">
            <a:hlinkClick r:id="rId3" action="ppaction://hlinksldjump"/>
            <a:extLst>
              <a:ext uri="{FF2B5EF4-FFF2-40B4-BE49-F238E27FC236}">
                <a16:creationId xmlns:a16="http://schemas.microsoft.com/office/drawing/2014/main" id="{C79CF6C1-86F9-4E50-8BC9-23314B569C19}"/>
              </a:ext>
            </a:extLst>
          </p:cNvPr>
          <p:cNvPicPr>
            <a:picLocks noChangeAspect="1" noChangeArrowheads="1"/>
          </p:cNvPicPr>
          <p:nvPr/>
        </p:nvPicPr>
        <p:blipFill>
          <a:blip r:embed="rId4" cstate="print"/>
          <a:srcRect/>
          <a:stretch>
            <a:fillRect/>
          </a:stretch>
        </p:blipFill>
        <p:spPr bwMode="auto">
          <a:xfrm>
            <a:off x="1550677" y="1586753"/>
            <a:ext cx="734827" cy="513937"/>
          </a:xfrm>
          <a:prstGeom prst="rect">
            <a:avLst/>
          </a:prstGeom>
          <a:noFill/>
        </p:spPr>
      </p:pic>
      <p:pic>
        <p:nvPicPr>
          <p:cNvPr id="6" name="Picture 5">
            <a:hlinkClick r:id="rId5" action="ppaction://hlinksldjump"/>
            <a:extLst>
              <a:ext uri="{FF2B5EF4-FFF2-40B4-BE49-F238E27FC236}">
                <a16:creationId xmlns:a16="http://schemas.microsoft.com/office/drawing/2014/main" id="{B15CAEA1-3434-4B11-84D0-A451B5F944B6}"/>
              </a:ext>
            </a:extLst>
          </p:cNvPr>
          <p:cNvPicPr>
            <a:picLocks noChangeAspect="1"/>
          </p:cNvPicPr>
          <p:nvPr/>
        </p:nvPicPr>
        <p:blipFill rotWithShape="1">
          <a:blip r:embed="rId6"/>
          <a:srcRect r="6253"/>
          <a:stretch/>
        </p:blipFill>
        <p:spPr>
          <a:xfrm>
            <a:off x="1293384" y="2114137"/>
            <a:ext cx="992120" cy="629063"/>
          </a:xfrm>
          <a:prstGeom prst="rect">
            <a:avLst/>
          </a:prstGeom>
        </p:spPr>
      </p:pic>
      <p:pic>
        <p:nvPicPr>
          <p:cNvPr id="7" name="Picture 4" descr="http://cdn2-b.examiner.com/sites/default/files/styles/image_content_width/hash/4b/27/MIL%20on_0.jpg?itok=SBV-sY2u">
            <a:hlinkClick r:id="rId7" action="ppaction://hlinksldjump"/>
            <a:extLst>
              <a:ext uri="{FF2B5EF4-FFF2-40B4-BE49-F238E27FC236}">
                <a16:creationId xmlns:a16="http://schemas.microsoft.com/office/drawing/2014/main" id="{590C2DEF-EB4B-41BC-9AB6-F7C670177B9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73111" y="3527673"/>
            <a:ext cx="512393" cy="4151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windmill">
            <a:hlinkClick r:id="rId9" action="ppaction://hlinksldjump"/>
            <a:extLst>
              <a:ext uri="{FF2B5EF4-FFF2-40B4-BE49-F238E27FC236}">
                <a16:creationId xmlns:a16="http://schemas.microsoft.com/office/drawing/2014/main" id="{7D3FD285-7C15-41C3-B0D2-C1B8A66FD34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31992" y="2811851"/>
            <a:ext cx="553512" cy="4151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hlinkClick r:id="rId11" action="ppaction://hlinksldjump"/>
            <a:extLst>
              <a:ext uri="{FF2B5EF4-FFF2-40B4-BE49-F238E27FC236}">
                <a16:creationId xmlns:a16="http://schemas.microsoft.com/office/drawing/2014/main" id="{210B76E6-B439-4B5F-8AF5-8C0125AAA501}"/>
              </a:ext>
            </a:extLst>
          </p:cNvPr>
          <p:cNvPicPr>
            <a:picLocks noChangeAspect="1" noChangeArrowheads="1"/>
          </p:cNvPicPr>
          <p:nvPr/>
        </p:nvPicPr>
        <p:blipFill>
          <a:blip r:embed="rId12"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547468" y="4171406"/>
            <a:ext cx="738036" cy="527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descr="https://lh4.googleusercontent.com/-JDVXt4qs_mM/Uu_bub_jnuI/AAAAAAAAtpQ/QNSessXKpxs/s912/IMG_3373a.jpg">
            <a:hlinkClick r:id="rId13" action="ppaction://hlinksldjump"/>
            <a:extLst>
              <a:ext uri="{FF2B5EF4-FFF2-40B4-BE49-F238E27FC236}">
                <a16:creationId xmlns:a16="http://schemas.microsoft.com/office/drawing/2014/main" id="{E831D697-0439-4381-B2FD-53235C5D4F8B}"/>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479905" y="5221941"/>
            <a:ext cx="805599" cy="527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48341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conventional high tech solution?</a:t>
            </a:r>
          </a:p>
        </p:txBody>
      </p:sp>
      <p:sp>
        <p:nvSpPr>
          <p:cNvPr id="3" name="Content Placeholder 2"/>
          <p:cNvSpPr>
            <a:spLocks noGrp="1"/>
          </p:cNvSpPr>
          <p:nvPr>
            <p:ph idx="1"/>
          </p:nvPr>
        </p:nvSpPr>
        <p:spPr/>
        <p:txBody>
          <a:bodyPr/>
          <a:lstStyle/>
          <a:p>
            <a:r>
              <a:rPr lang="en-US" sz="2800" dirty="0"/>
              <a:t>Technologies from the early 1900’s: flocculation – sedimentation – filtration – disinfection</a:t>
            </a:r>
          </a:p>
          <a:p>
            <a:pPr lvl="0"/>
            <a:r>
              <a:rPr lang="en-US" sz="2800" dirty="0"/>
              <a:t>“Advances” over the last 50 years have focused on automation and increased use of electricity </a:t>
            </a:r>
          </a:p>
          <a:p>
            <a:endParaRPr lang="en-US" sz="2800" dirty="0"/>
          </a:p>
        </p:txBody>
      </p:sp>
      <p:pic>
        <p:nvPicPr>
          <p:cNvPr id="118786" name="Picture 2"/>
          <p:cNvPicPr>
            <a:picLocks noChangeAspect="1" noChangeArrowheads="1"/>
          </p:cNvPicPr>
          <p:nvPr/>
        </p:nvPicPr>
        <p:blipFill>
          <a:blip r:embed="rId2" cstate="screen"/>
          <a:srcRect t="9020"/>
          <a:stretch>
            <a:fillRect/>
          </a:stretch>
        </p:blipFill>
        <p:spPr bwMode="auto">
          <a:xfrm>
            <a:off x="6629400" y="3429000"/>
            <a:ext cx="2514600" cy="3429000"/>
          </a:xfrm>
          <a:prstGeom prst="rect">
            <a:avLst/>
          </a:prstGeom>
          <a:noFill/>
          <a:ln w="9525">
            <a:noFill/>
            <a:miter lim="800000"/>
            <a:headEnd/>
            <a:tailEnd/>
          </a:ln>
        </p:spPr>
      </p:pic>
      <p:sp>
        <p:nvSpPr>
          <p:cNvPr id="6" name="Content Placeholder 2">
            <a:extLst>
              <a:ext uri="{FF2B5EF4-FFF2-40B4-BE49-F238E27FC236}">
                <a16:creationId xmlns:a16="http://schemas.microsoft.com/office/drawing/2014/main" id="{1725A9A5-42BD-42A5-A0C7-E7BC362225EC}"/>
              </a:ext>
            </a:extLst>
          </p:cNvPr>
          <p:cNvSpPr txBox="1">
            <a:spLocks/>
          </p:cNvSpPr>
          <p:nvPr/>
        </p:nvSpPr>
        <p:spPr bwMode="auto">
          <a:xfrm>
            <a:off x="457200" y="3627437"/>
            <a:ext cx="6019800" cy="35353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r>
              <a:rPr lang="en-US" sz="2800" dirty="0"/>
              <a:t>Increased</a:t>
            </a:r>
            <a:r>
              <a:rPr lang="en-US" sz="2800" kern="0" dirty="0"/>
              <a:t> cost, reduced reliability, more difficult to maintain, reduced useful life (cell phone life)</a:t>
            </a:r>
          </a:p>
          <a:p>
            <a:r>
              <a:rPr lang="en-US" sz="2800" kern="0" dirty="0"/>
              <a:t>50% of the high tech plants that were installed in Honduras since 2003 have been abandoned</a:t>
            </a:r>
          </a:p>
        </p:txBody>
      </p:sp>
    </p:spTree>
    <p:extLst>
      <p:ext uri="{BB962C8B-B14F-4D97-AF65-F5344CB8AC3E}">
        <p14:creationId xmlns:p14="http://schemas.microsoft.com/office/powerpoint/2010/main" val="36083639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happens when high tech water meets small town?</a:t>
            </a:r>
            <a:endParaRPr lang="en-US" dirty="0"/>
          </a:p>
        </p:txBody>
      </p:sp>
      <p:sp>
        <p:nvSpPr>
          <p:cNvPr id="3" name="Content Placeholder 2"/>
          <p:cNvSpPr>
            <a:spLocks noGrp="1"/>
          </p:cNvSpPr>
          <p:nvPr>
            <p:ph idx="1"/>
          </p:nvPr>
        </p:nvSpPr>
        <p:spPr/>
        <p:txBody>
          <a:bodyPr/>
          <a:lstStyle/>
          <a:p>
            <a:r>
              <a:rPr lang="en-US"/>
              <a:t>Software expires and no one is able or willing to pay for the upgrade</a:t>
            </a:r>
          </a:p>
          <a:p>
            <a:r>
              <a:rPr lang="en-US"/>
              <a:t>Everything that moves fails!</a:t>
            </a:r>
          </a:p>
          <a:p>
            <a:pPr lvl="1"/>
            <a:r>
              <a:rPr lang="en-US"/>
              <a:t>Valves, pumps, compressors, switches, relays</a:t>
            </a:r>
          </a:p>
          <a:p>
            <a:r>
              <a:rPr lang="en-US"/>
              <a:t>Electricity bill is too high</a:t>
            </a:r>
          </a:p>
          <a:p>
            <a:r>
              <a:rPr lang="en-US"/>
              <a:t>Entire treatment plant is abandoned</a:t>
            </a:r>
          </a:p>
          <a:p>
            <a:r>
              <a:rPr lang="en-US"/>
              <a:t>3 year average life for package plants installed in Africa – World Bank Engineer</a:t>
            </a:r>
            <a:endParaRPr lang="en-US" dirty="0"/>
          </a:p>
        </p:txBody>
      </p:sp>
    </p:spTree>
    <p:extLst>
      <p:ext uri="{BB962C8B-B14F-4D97-AF65-F5344CB8AC3E}">
        <p14:creationId xmlns:p14="http://schemas.microsoft.com/office/powerpoint/2010/main" val="254899387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Simple, Elegant, or Complicated?</a:t>
            </a:r>
          </a:p>
        </p:txBody>
      </p:sp>
      <p:sp>
        <p:nvSpPr>
          <p:cNvPr id="3" name="Content Placeholder 2"/>
          <p:cNvSpPr>
            <a:spLocks noGrp="1"/>
          </p:cNvSpPr>
          <p:nvPr>
            <p:ph idx="1"/>
          </p:nvPr>
        </p:nvSpPr>
        <p:spPr/>
        <p:txBody>
          <a:bodyPr/>
          <a:lstStyle/>
          <a:p>
            <a:r>
              <a:rPr lang="en-US" b="1" i="1" dirty="0"/>
              <a:t>“Any intelligent fool can make things bigger, more complex, and more violent. It takes a touch of genius — and a lot of courage – to move in the opposite direction.” </a:t>
            </a:r>
            <a:br>
              <a:rPr lang="en-US" b="1" i="1" dirty="0"/>
            </a:br>
            <a:r>
              <a:rPr lang="en-US" b="1" i="1" dirty="0"/>
              <a:t>                                       --- </a:t>
            </a:r>
            <a:r>
              <a:rPr lang="en-US" dirty="0"/>
              <a:t>E.F. Schumacher</a:t>
            </a:r>
          </a:p>
          <a:p>
            <a:endParaRPr lang="en-US" b="1" i="1" dirty="0"/>
          </a:p>
          <a:p>
            <a:r>
              <a:rPr lang="en-US" b="1" i="1" dirty="0"/>
              <a:t>“Simplicity is the ultimate sophistication.” </a:t>
            </a:r>
            <a:br>
              <a:rPr lang="en-US" b="1" i="1" dirty="0"/>
            </a:br>
            <a:r>
              <a:rPr lang="en-US" b="1" i="1" dirty="0"/>
              <a:t>                                       --- </a:t>
            </a:r>
            <a:r>
              <a:rPr lang="en-US" dirty="0"/>
              <a:t>Leonardo da Vinci</a:t>
            </a:r>
          </a:p>
          <a:p>
            <a:endParaRPr lang="en-US" dirty="0"/>
          </a:p>
        </p:txBody>
      </p:sp>
    </p:spTree>
    <p:extLst>
      <p:ext uri="{BB962C8B-B14F-4D97-AF65-F5344CB8AC3E}">
        <p14:creationId xmlns:p14="http://schemas.microsoft.com/office/powerpoint/2010/main" val="11898636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Elegant Solution</a:t>
            </a:r>
            <a:endParaRPr lang="en-US" dirty="0"/>
          </a:p>
        </p:txBody>
      </p:sp>
      <p:sp>
        <p:nvSpPr>
          <p:cNvPr id="3" name="Content Placeholder 2"/>
          <p:cNvSpPr>
            <a:spLocks noGrp="1"/>
          </p:cNvSpPr>
          <p:nvPr>
            <p:ph idx="1"/>
          </p:nvPr>
        </p:nvSpPr>
        <p:spPr/>
        <p:txBody>
          <a:bodyPr/>
          <a:lstStyle/>
          <a:p>
            <a:r>
              <a:rPr lang="en-US"/>
              <a:t>Solves the problem very well</a:t>
            </a:r>
          </a:p>
          <a:p>
            <a:r>
              <a:rPr lang="en-US"/>
              <a:t>No unnecessary complexity</a:t>
            </a:r>
          </a:p>
          <a:p>
            <a:r>
              <a:rPr lang="en-US"/>
              <a:t>Easy to understand</a:t>
            </a:r>
          </a:p>
          <a:p>
            <a:r>
              <a:rPr lang="en-US"/>
              <a:t>Simple and beautiful</a:t>
            </a:r>
          </a:p>
          <a:p>
            <a:pPr lvl="1"/>
            <a:r>
              <a:rPr lang="en-US"/>
              <a:t>Bicycle</a:t>
            </a:r>
          </a:p>
          <a:p>
            <a:pPr lvl="1"/>
            <a:r>
              <a:rPr lang="en-US"/>
              <a:t>Windmills</a:t>
            </a:r>
          </a:p>
          <a:p>
            <a:pPr lvl="1"/>
            <a:endParaRPr lang="en-US"/>
          </a:p>
          <a:p>
            <a:r>
              <a:rPr lang="en-US"/>
              <a:t>Context matters in defining elegant!</a:t>
            </a:r>
          </a:p>
          <a:p>
            <a:endParaRPr lang="en-US" dirty="0"/>
          </a:p>
        </p:txBody>
      </p:sp>
      <p:pic>
        <p:nvPicPr>
          <p:cNvPr id="7170" name="Picture 2" descr="Image result for windmill">
            <a:extLst>
              <a:ext uri="{FF2B5EF4-FFF2-40B4-BE49-F238E27FC236}">
                <a16:creationId xmlns:a16="http://schemas.microsoft.com/office/drawing/2014/main" id="{25CED6A6-4A93-41B7-A462-2B0E054A6B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77000" y="3719793"/>
            <a:ext cx="2387974" cy="179098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bicycle">
            <a:extLst>
              <a:ext uri="{FF2B5EF4-FFF2-40B4-BE49-F238E27FC236}">
                <a16:creationId xmlns:a16="http://schemas.microsoft.com/office/drawing/2014/main" id="{3298EB03-E18B-41CC-AC72-16F31BDF3D0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88197" y="1710017"/>
            <a:ext cx="2627203" cy="1751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15938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2" name="TextBox 21">
            <a:extLst>
              <a:ext uri="{FF2B5EF4-FFF2-40B4-BE49-F238E27FC236}">
                <a16:creationId xmlns:a16="http://schemas.microsoft.com/office/drawing/2014/main" id="{FEE65D1B-7409-40A7-A734-A2A7602FCC6C}"/>
              </a:ext>
            </a:extLst>
          </p:cNvPr>
          <p:cNvSpPr txBox="1"/>
          <p:nvPr/>
        </p:nvSpPr>
        <p:spPr>
          <a:xfrm>
            <a:off x="4495800"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4" name="Rectangle 3">
            <a:extLst>
              <a:ext uri="{FF2B5EF4-FFF2-40B4-BE49-F238E27FC236}">
                <a16:creationId xmlns:a16="http://schemas.microsoft.com/office/drawing/2014/main" id="{2C5F3DF4-2AF3-4C60-B10D-0A24BA12E731}"/>
              </a:ext>
            </a:extLst>
          </p:cNvPr>
          <p:cNvSpPr>
            <a:spLocks noGrp="1" noChangeArrowheads="1"/>
          </p:cNvSpPr>
          <p:nvPr>
            <p:ph sz="half" idx="1"/>
          </p:nvPr>
        </p:nvSpPr>
        <p:spPr>
          <a:xfrm>
            <a:off x="2135316" y="1600200"/>
            <a:ext cx="5865684" cy="4827234"/>
          </a:xfrm>
        </p:spPr>
        <p:txBody>
          <a:bodyPr/>
          <a:lstStyle/>
          <a:p>
            <a:r>
              <a:rPr lang="en-US" sz="3400" dirty="0">
                <a:solidFill>
                  <a:schemeClr val="bg1">
                    <a:lumMod val="75000"/>
                  </a:schemeClr>
                </a:solidFill>
              </a:rPr>
              <a:t>How to Innovate and Design</a:t>
            </a:r>
          </a:p>
          <a:p>
            <a:r>
              <a:rPr lang="en-US" sz="3400" dirty="0">
                <a:solidFill>
                  <a:schemeClr val="bg1">
                    <a:lumMod val="75000"/>
                  </a:schemeClr>
                </a:solidFill>
              </a:rPr>
              <a:t>The </a:t>
            </a:r>
            <a:r>
              <a:rPr lang="en-US" sz="3400" dirty="0" err="1">
                <a:solidFill>
                  <a:schemeClr val="bg1">
                    <a:lumMod val="75000"/>
                  </a:schemeClr>
                </a:solidFill>
              </a:rPr>
              <a:t>AguaClara</a:t>
            </a:r>
            <a:r>
              <a:rPr lang="en-US" sz="3400" dirty="0">
                <a:solidFill>
                  <a:schemeClr val="bg1">
                    <a:lumMod val="75000"/>
                  </a:schemeClr>
                </a:solidFill>
              </a:rPr>
              <a:t> Consortium</a:t>
            </a:r>
          </a:p>
          <a:p>
            <a:r>
              <a:rPr lang="en-US" sz="3400" dirty="0">
                <a:solidFill>
                  <a:schemeClr val="bg1">
                    <a:lumMod val="75000"/>
                  </a:schemeClr>
                </a:solidFill>
              </a:rPr>
              <a:t>High-tech and Elegance</a:t>
            </a:r>
          </a:p>
          <a:p>
            <a:r>
              <a:rPr lang="en-US" sz="3400" b="1" dirty="0"/>
              <a:t>Pride of ownership</a:t>
            </a:r>
          </a:p>
          <a:p>
            <a:r>
              <a:rPr lang="en-US" sz="3400" dirty="0" err="1">
                <a:solidFill>
                  <a:schemeClr val="bg1">
                    <a:lumMod val="75000"/>
                  </a:schemeClr>
                </a:solidFill>
              </a:rPr>
              <a:t>AguaClara</a:t>
            </a:r>
            <a:r>
              <a:rPr lang="en-US" sz="3400" dirty="0">
                <a:solidFill>
                  <a:schemeClr val="bg1">
                    <a:lumMod val="75000"/>
                  </a:schemeClr>
                </a:solidFill>
              </a:rPr>
              <a:t> technologies and plants </a:t>
            </a:r>
          </a:p>
          <a:p>
            <a:r>
              <a:rPr lang="en-US" sz="3400" dirty="0">
                <a:solidFill>
                  <a:schemeClr val="bg1">
                    <a:lumMod val="75000"/>
                  </a:schemeClr>
                </a:solidFill>
              </a:rPr>
              <a:t>Philosophy and Reflections</a:t>
            </a:r>
          </a:p>
          <a:p>
            <a:endParaRPr lang="en-US" sz="3400" dirty="0"/>
          </a:p>
        </p:txBody>
      </p:sp>
      <p:pic>
        <p:nvPicPr>
          <p:cNvPr id="5" name="Picture 2" descr="Birth of Athena from the head of Zeus, with Hephaestus | Greek vase, Athenian black figure kylix">
            <a:hlinkClick r:id="rId3" action="ppaction://hlinksldjump"/>
            <a:extLst>
              <a:ext uri="{FF2B5EF4-FFF2-40B4-BE49-F238E27FC236}">
                <a16:creationId xmlns:a16="http://schemas.microsoft.com/office/drawing/2014/main" id="{BE5449BD-B8E4-41FB-BC3F-B539D2CF8309}"/>
              </a:ext>
            </a:extLst>
          </p:cNvPr>
          <p:cNvPicPr>
            <a:picLocks noChangeAspect="1" noChangeArrowheads="1"/>
          </p:cNvPicPr>
          <p:nvPr/>
        </p:nvPicPr>
        <p:blipFill>
          <a:blip r:embed="rId4" cstate="print"/>
          <a:srcRect/>
          <a:stretch>
            <a:fillRect/>
          </a:stretch>
        </p:blipFill>
        <p:spPr bwMode="auto">
          <a:xfrm>
            <a:off x="1550677" y="1586753"/>
            <a:ext cx="734827" cy="513937"/>
          </a:xfrm>
          <a:prstGeom prst="rect">
            <a:avLst/>
          </a:prstGeom>
          <a:noFill/>
        </p:spPr>
      </p:pic>
      <p:pic>
        <p:nvPicPr>
          <p:cNvPr id="6" name="Picture 5">
            <a:hlinkClick r:id="rId5" action="ppaction://hlinksldjump"/>
            <a:extLst>
              <a:ext uri="{FF2B5EF4-FFF2-40B4-BE49-F238E27FC236}">
                <a16:creationId xmlns:a16="http://schemas.microsoft.com/office/drawing/2014/main" id="{6B81C2C8-CF70-42F2-9BC1-25ABC050D6DF}"/>
              </a:ext>
            </a:extLst>
          </p:cNvPr>
          <p:cNvPicPr>
            <a:picLocks noChangeAspect="1"/>
          </p:cNvPicPr>
          <p:nvPr/>
        </p:nvPicPr>
        <p:blipFill rotWithShape="1">
          <a:blip r:embed="rId6"/>
          <a:srcRect r="6253"/>
          <a:stretch/>
        </p:blipFill>
        <p:spPr>
          <a:xfrm>
            <a:off x="1293384" y="2114137"/>
            <a:ext cx="992120" cy="629063"/>
          </a:xfrm>
          <a:prstGeom prst="rect">
            <a:avLst/>
          </a:prstGeom>
        </p:spPr>
      </p:pic>
      <p:pic>
        <p:nvPicPr>
          <p:cNvPr id="7" name="Picture 4" descr="http://cdn2-b.examiner.com/sites/default/files/styles/image_content_width/hash/4b/27/MIL%20on_0.jpg?itok=SBV-sY2u">
            <a:hlinkClick r:id="rId7" action="ppaction://hlinksldjump"/>
            <a:extLst>
              <a:ext uri="{FF2B5EF4-FFF2-40B4-BE49-F238E27FC236}">
                <a16:creationId xmlns:a16="http://schemas.microsoft.com/office/drawing/2014/main" id="{E43426EB-308C-4C71-9BFA-C81D6E7895A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73111" y="3527673"/>
            <a:ext cx="512393" cy="4151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windmill">
            <a:hlinkClick r:id="rId9" action="ppaction://hlinksldjump"/>
            <a:extLst>
              <a:ext uri="{FF2B5EF4-FFF2-40B4-BE49-F238E27FC236}">
                <a16:creationId xmlns:a16="http://schemas.microsoft.com/office/drawing/2014/main" id="{459D2E7D-6D9B-4BB5-8D7A-8FE283B8DF6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31992" y="2811851"/>
            <a:ext cx="553512" cy="4151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hlinkClick r:id="rId11" action="ppaction://hlinksldjump"/>
            <a:extLst>
              <a:ext uri="{FF2B5EF4-FFF2-40B4-BE49-F238E27FC236}">
                <a16:creationId xmlns:a16="http://schemas.microsoft.com/office/drawing/2014/main" id="{17792AFB-3D52-440C-A162-B4FDC5B66944}"/>
              </a:ext>
            </a:extLst>
          </p:cNvPr>
          <p:cNvPicPr>
            <a:picLocks noChangeAspect="1" noChangeArrowheads="1"/>
          </p:cNvPicPr>
          <p:nvPr/>
        </p:nvPicPr>
        <p:blipFill>
          <a:blip r:embed="rId12"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547468" y="4171406"/>
            <a:ext cx="738036" cy="527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descr="https://lh4.googleusercontent.com/-JDVXt4qs_mM/Uu_bub_jnuI/AAAAAAAAtpQ/QNSessXKpxs/s912/IMG_3373a.jpg">
            <a:hlinkClick r:id="rId13" action="ppaction://hlinksldjump"/>
            <a:extLst>
              <a:ext uri="{FF2B5EF4-FFF2-40B4-BE49-F238E27FC236}">
                <a16:creationId xmlns:a16="http://schemas.microsoft.com/office/drawing/2014/main" id="{0FA9F672-E7DE-4C1A-AA36-1469244AFC57}"/>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479905" y="5221941"/>
            <a:ext cx="805599" cy="527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5869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Pride of Ownership</a:t>
            </a:r>
            <a:endParaRPr lang="en-US" dirty="0"/>
          </a:p>
        </p:txBody>
      </p:sp>
      <p:sp>
        <p:nvSpPr>
          <p:cNvPr id="3" name="Content Placeholder 2"/>
          <p:cNvSpPr>
            <a:spLocks noGrp="1"/>
          </p:cNvSpPr>
          <p:nvPr>
            <p:ph idx="1"/>
          </p:nvPr>
        </p:nvSpPr>
        <p:spPr>
          <a:xfrm>
            <a:off x="457200" y="1600200"/>
            <a:ext cx="7162800" cy="4525963"/>
          </a:xfrm>
        </p:spPr>
        <p:txBody>
          <a:bodyPr/>
          <a:lstStyle/>
          <a:p>
            <a:r>
              <a:rPr lang="en-US" dirty="0"/>
              <a:t>What happens when the check engine light goes on in your car?</a:t>
            </a:r>
          </a:p>
          <a:p>
            <a:r>
              <a:rPr lang="en-US" dirty="0"/>
              <a:t>What do you do if your bicycle brakes need to be adjusted?</a:t>
            </a:r>
          </a:p>
          <a:p>
            <a:r>
              <a:rPr lang="en-US" dirty="0"/>
              <a:t>What does the plant operator do if the chemical feed stops working?</a:t>
            </a:r>
          </a:p>
        </p:txBody>
      </p:sp>
      <p:sp>
        <p:nvSpPr>
          <p:cNvPr id="4" name="Rectangle 3"/>
          <p:cNvSpPr/>
          <p:nvPr/>
        </p:nvSpPr>
        <p:spPr>
          <a:xfrm>
            <a:off x="762000" y="4953000"/>
            <a:ext cx="7239000" cy="1569660"/>
          </a:xfrm>
          <a:prstGeom prst="rect">
            <a:avLst/>
          </a:prstGeom>
        </p:spPr>
        <p:txBody>
          <a:bodyPr wrap="square">
            <a:spAutoFit/>
          </a:bodyPr>
          <a:lstStyle/>
          <a:p>
            <a:r>
              <a:rPr lang="en-US" sz="3200" dirty="0"/>
              <a:t>We want the plant operator to diagnose and fix the problem without needing to call anyone.</a:t>
            </a:r>
          </a:p>
        </p:txBody>
      </p:sp>
      <p:pic>
        <p:nvPicPr>
          <p:cNvPr id="6148" name="Picture 4" descr="http://cdn2-b.examiner.com/sites/default/files/styles/image_content_width/hash/4b/27/MIL%20on_0.jpg?itok=SBV-sY2u"/>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0" y="1524000"/>
            <a:ext cx="1276232" cy="103398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downtube.com/images/Brake_Adjustment/Brakes_(Identified_Part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30322" y="2590800"/>
            <a:ext cx="1255587" cy="1447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lh3.googleusercontent.com/_QuLPZg3XMcE/TTz3kuiY2nI/AAAAAAAAbmY/o12wSHakp6c/s576/AguaClara%20Honduras%20Trip%202011%20212.jpg"/>
          <p:cNvPicPr>
            <a:picLocks noChangeAspect="1" noChangeArrowheads="1"/>
          </p:cNvPicPr>
          <p:nvPr/>
        </p:nvPicPr>
        <p:blipFill>
          <a:blip r:embed="rId5" cstate="print"/>
          <a:srcRect/>
          <a:stretch>
            <a:fillRect/>
          </a:stretch>
        </p:blipFill>
        <p:spPr bwMode="auto">
          <a:xfrm>
            <a:off x="7630322" y="4114799"/>
            <a:ext cx="1255587" cy="941691"/>
          </a:xfrm>
          <a:prstGeom prst="rect">
            <a:avLst/>
          </a:prstGeom>
          <a:noFill/>
        </p:spPr>
      </p:pic>
    </p:spTree>
    <p:extLst>
      <p:ext uri="{BB962C8B-B14F-4D97-AF65-F5344CB8AC3E}">
        <p14:creationId xmlns:p14="http://schemas.microsoft.com/office/powerpoint/2010/main" val="2382642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2" name="TextBox 21">
            <a:extLst>
              <a:ext uri="{FF2B5EF4-FFF2-40B4-BE49-F238E27FC236}">
                <a16:creationId xmlns:a16="http://schemas.microsoft.com/office/drawing/2014/main" id="{FEE65D1B-7409-40A7-A734-A2A7602FCC6C}"/>
              </a:ext>
            </a:extLst>
          </p:cNvPr>
          <p:cNvSpPr txBox="1"/>
          <p:nvPr/>
        </p:nvSpPr>
        <p:spPr>
          <a:xfrm>
            <a:off x="4495800"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4" name="Rectangle 3">
            <a:extLst>
              <a:ext uri="{FF2B5EF4-FFF2-40B4-BE49-F238E27FC236}">
                <a16:creationId xmlns:a16="http://schemas.microsoft.com/office/drawing/2014/main" id="{1A083B1F-728F-420B-8B6B-13D916ABC066}"/>
              </a:ext>
            </a:extLst>
          </p:cNvPr>
          <p:cNvSpPr>
            <a:spLocks noGrp="1" noChangeArrowheads="1"/>
          </p:cNvSpPr>
          <p:nvPr>
            <p:ph sz="half" idx="1"/>
          </p:nvPr>
        </p:nvSpPr>
        <p:spPr>
          <a:xfrm>
            <a:off x="2135316" y="1600200"/>
            <a:ext cx="5865684" cy="4827234"/>
          </a:xfrm>
        </p:spPr>
        <p:txBody>
          <a:bodyPr/>
          <a:lstStyle/>
          <a:p>
            <a:r>
              <a:rPr lang="en-US" sz="3400" dirty="0">
                <a:solidFill>
                  <a:schemeClr val="bg1">
                    <a:lumMod val="75000"/>
                  </a:schemeClr>
                </a:solidFill>
              </a:rPr>
              <a:t>How to Innovate and Design</a:t>
            </a:r>
          </a:p>
          <a:p>
            <a:r>
              <a:rPr lang="en-US" sz="3400" dirty="0">
                <a:solidFill>
                  <a:schemeClr val="bg1">
                    <a:lumMod val="75000"/>
                  </a:schemeClr>
                </a:solidFill>
              </a:rPr>
              <a:t>The </a:t>
            </a:r>
            <a:r>
              <a:rPr lang="en-US" sz="3400" dirty="0" err="1">
                <a:solidFill>
                  <a:schemeClr val="bg1">
                    <a:lumMod val="75000"/>
                  </a:schemeClr>
                </a:solidFill>
              </a:rPr>
              <a:t>AguaClara</a:t>
            </a:r>
            <a:r>
              <a:rPr lang="en-US" sz="3400" dirty="0">
                <a:solidFill>
                  <a:schemeClr val="bg1">
                    <a:lumMod val="75000"/>
                  </a:schemeClr>
                </a:solidFill>
              </a:rPr>
              <a:t> Consortium</a:t>
            </a:r>
          </a:p>
          <a:p>
            <a:r>
              <a:rPr lang="en-US" sz="3400" dirty="0">
                <a:solidFill>
                  <a:schemeClr val="bg1">
                    <a:lumMod val="75000"/>
                  </a:schemeClr>
                </a:solidFill>
              </a:rPr>
              <a:t>High-tech and Elegance</a:t>
            </a:r>
          </a:p>
          <a:p>
            <a:r>
              <a:rPr lang="en-US" sz="3400" dirty="0">
                <a:solidFill>
                  <a:schemeClr val="bg1">
                    <a:lumMod val="75000"/>
                  </a:schemeClr>
                </a:solidFill>
              </a:rPr>
              <a:t>Pride of ownership</a:t>
            </a:r>
          </a:p>
          <a:p>
            <a:r>
              <a:rPr lang="en-US" sz="3400" b="1" dirty="0" err="1"/>
              <a:t>AguaClara</a:t>
            </a:r>
            <a:r>
              <a:rPr lang="en-US" sz="3400" b="1" dirty="0"/>
              <a:t> technologies and plants </a:t>
            </a:r>
          </a:p>
          <a:p>
            <a:r>
              <a:rPr lang="en-US" sz="3400" dirty="0">
                <a:solidFill>
                  <a:schemeClr val="bg1">
                    <a:lumMod val="75000"/>
                  </a:schemeClr>
                </a:solidFill>
              </a:rPr>
              <a:t>Philosophy and Reflections</a:t>
            </a:r>
          </a:p>
          <a:p>
            <a:endParaRPr lang="en-US" sz="3400" dirty="0"/>
          </a:p>
        </p:txBody>
      </p:sp>
      <p:pic>
        <p:nvPicPr>
          <p:cNvPr id="5" name="Picture 2" descr="Birth of Athena from the head of Zeus, with Hephaestus | Greek vase, Athenian black figure kylix">
            <a:hlinkClick r:id="rId3" action="ppaction://hlinksldjump"/>
            <a:extLst>
              <a:ext uri="{FF2B5EF4-FFF2-40B4-BE49-F238E27FC236}">
                <a16:creationId xmlns:a16="http://schemas.microsoft.com/office/drawing/2014/main" id="{0015C4AB-9863-430E-A348-155A8F73F403}"/>
              </a:ext>
            </a:extLst>
          </p:cNvPr>
          <p:cNvPicPr>
            <a:picLocks noChangeAspect="1" noChangeArrowheads="1"/>
          </p:cNvPicPr>
          <p:nvPr/>
        </p:nvPicPr>
        <p:blipFill>
          <a:blip r:embed="rId4" cstate="print"/>
          <a:srcRect/>
          <a:stretch>
            <a:fillRect/>
          </a:stretch>
        </p:blipFill>
        <p:spPr bwMode="auto">
          <a:xfrm>
            <a:off x="1550677" y="1586753"/>
            <a:ext cx="734827" cy="513937"/>
          </a:xfrm>
          <a:prstGeom prst="rect">
            <a:avLst/>
          </a:prstGeom>
          <a:noFill/>
        </p:spPr>
      </p:pic>
      <p:pic>
        <p:nvPicPr>
          <p:cNvPr id="6" name="Picture 5">
            <a:hlinkClick r:id="rId5" action="ppaction://hlinksldjump"/>
            <a:extLst>
              <a:ext uri="{FF2B5EF4-FFF2-40B4-BE49-F238E27FC236}">
                <a16:creationId xmlns:a16="http://schemas.microsoft.com/office/drawing/2014/main" id="{FBC4352C-8513-435E-AEFF-BDDCD6FC6E14}"/>
              </a:ext>
            </a:extLst>
          </p:cNvPr>
          <p:cNvPicPr>
            <a:picLocks noChangeAspect="1"/>
          </p:cNvPicPr>
          <p:nvPr/>
        </p:nvPicPr>
        <p:blipFill rotWithShape="1">
          <a:blip r:embed="rId6"/>
          <a:srcRect r="6253"/>
          <a:stretch/>
        </p:blipFill>
        <p:spPr>
          <a:xfrm>
            <a:off x="1293384" y="2114137"/>
            <a:ext cx="992120" cy="629063"/>
          </a:xfrm>
          <a:prstGeom prst="rect">
            <a:avLst/>
          </a:prstGeom>
        </p:spPr>
      </p:pic>
      <p:pic>
        <p:nvPicPr>
          <p:cNvPr id="7" name="Picture 4" descr="http://cdn2-b.examiner.com/sites/default/files/styles/image_content_width/hash/4b/27/MIL%20on_0.jpg?itok=SBV-sY2u">
            <a:hlinkClick r:id="rId7" action="ppaction://hlinksldjump"/>
            <a:extLst>
              <a:ext uri="{FF2B5EF4-FFF2-40B4-BE49-F238E27FC236}">
                <a16:creationId xmlns:a16="http://schemas.microsoft.com/office/drawing/2014/main" id="{2F4B6A19-C274-4E2F-8527-2710504FFED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73111" y="3527673"/>
            <a:ext cx="512393" cy="4151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windmill">
            <a:hlinkClick r:id="rId9" action="ppaction://hlinksldjump"/>
            <a:extLst>
              <a:ext uri="{FF2B5EF4-FFF2-40B4-BE49-F238E27FC236}">
                <a16:creationId xmlns:a16="http://schemas.microsoft.com/office/drawing/2014/main" id="{8A519CC1-8DCA-496F-8D2A-43D0264CE09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31992" y="2811851"/>
            <a:ext cx="553512" cy="4151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hlinkClick r:id="rId11" action="ppaction://hlinksldjump"/>
            <a:extLst>
              <a:ext uri="{FF2B5EF4-FFF2-40B4-BE49-F238E27FC236}">
                <a16:creationId xmlns:a16="http://schemas.microsoft.com/office/drawing/2014/main" id="{FFF705F0-BEC2-4AE1-A1F4-45953B23639E}"/>
              </a:ext>
            </a:extLst>
          </p:cNvPr>
          <p:cNvPicPr>
            <a:picLocks noChangeAspect="1" noChangeArrowheads="1"/>
          </p:cNvPicPr>
          <p:nvPr/>
        </p:nvPicPr>
        <p:blipFill>
          <a:blip r:embed="rId12"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547468" y="4171406"/>
            <a:ext cx="738036" cy="527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descr="https://lh4.googleusercontent.com/-JDVXt4qs_mM/Uu_bub_jnuI/AAAAAAAAtpQ/QNSessXKpxs/s912/IMG_3373a.jpg">
            <a:hlinkClick r:id="rId13" action="ppaction://hlinksldjump"/>
            <a:extLst>
              <a:ext uri="{FF2B5EF4-FFF2-40B4-BE49-F238E27FC236}">
                <a16:creationId xmlns:a16="http://schemas.microsoft.com/office/drawing/2014/main" id="{95BD5326-E01F-47B5-A382-8071C95401C5}"/>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479905" y="5221941"/>
            <a:ext cx="805599" cy="527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642606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AguaClara Technologies</a:t>
            </a:r>
          </a:p>
        </p:txBody>
      </p:sp>
      <p:sp>
        <p:nvSpPr>
          <p:cNvPr id="11" name="Text Placeholder 10"/>
          <p:cNvSpPr>
            <a:spLocks noGrp="1"/>
          </p:cNvSpPr>
          <p:nvPr>
            <p:ph idx="1"/>
          </p:nvPr>
        </p:nvSpPr>
        <p:spPr/>
        <p:txBody>
          <a:bodyPr/>
          <a:lstStyle/>
          <a:p>
            <a:r>
              <a:rPr lang="en-US" sz="4800" dirty="0"/>
              <a:t>Chemical dosing</a:t>
            </a:r>
          </a:p>
          <a:p>
            <a:r>
              <a:rPr lang="en-US" sz="4800" dirty="0"/>
              <a:t>Rapid Mix</a:t>
            </a:r>
          </a:p>
          <a:p>
            <a:r>
              <a:rPr lang="en-US" sz="4800" dirty="0"/>
              <a:t>Flocculator</a:t>
            </a:r>
          </a:p>
          <a:p>
            <a:r>
              <a:rPr lang="en-US" sz="4800" dirty="0"/>
              <a:t>Sedimentation</a:t>
            </a:r>
          </a:p>
          <a:p>
            <a:r>
              <a:rPr lang="en-US" sz="4800" dirty="0"/>
              <a:t>Filtration</a:t>
            </a:r>
          </a:p>
          <a:p>
            <a:r>
              <a:rPr lang="en-US" sz="4800" dirty="0"/>
              <a:t>Conclusions</a:t>
            </a:r>
          </a:p>
        </p:txBody>
      </p:sp>
      <p:pic>
        <p:nvPicPr>
          <p:cNvPr id="2" name="Picture 1">
            <a:hlinkClick r:id="" action="ppaction://noaction"/>
          </p:cNvPr>
          <p:cNvPicPr>
            <a:picLocks noChangeAspect="1" noChangeArrowheads="1"/>
          </p:cNvPicPr>
          <p:nvPr/>
        </p:nvPicPr>
        <p:blipFill>
          <a:blip r:embed="rId2" cstate="print">
            <a:clrChange>
              <a:clrFrom>
                <a:srgbClr val="212830"/>
              </a:clrFrom>
              <a:clrTo>
                <a:srgbClr val="212830">
                  <a:alpha val="0"/>
                </a:srgbClr>
              </a:clrTo>
            </a:clrChange>
            <a:lum bright="10000"/>
          </a:blip>
          <a:srcRect/>
          <a:stretch>
            <a:fillRect/>
          </a:stretch>
        </p:blipFill>
        <p:spPr bwMode="auto">
          <a:xfrm>
            <a:off x="4343400" y="3205216"/>
            <a:ext cx="1804293" cy="1011095"/>
          </a:xfrm>
          <a:prstGeom prst="rect">
            <a:avLst/>
          </a:prstGeom>
          <a:noFill/>
          <a:ln w="9525">
            <a:noFill/>
            <a:miter lim="800000"/>
            <a:headEnd/>
            <a:tailEnd/>
          </a:ln>
        </p:spPr>
      </p:pic>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1571389"/>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a:hlinkClick r:id="" action="ppaction://noaction"/>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47114" y="5014912"/>
            <a:ext cx="668631" cy="942975"/>
          </a:xfrm>
          <a:prstGeom prst="rect">
            <a:avLst/>
          </a:prstGeom>
          <a:solidFill>
            <a:schemeClr val="bg1"/>
          </a:solidFill>
          <a:ln>
            <a:noFill/>
          </a:ln>
          <a:effectLst/>
        </p:spPr>
      </p:pic>
      <p:pic>
        <p:nvPicPr>
          <p:cNvPr id="28674" name="Picture 2">
            <a:hlinkClick r:id="" action="ppaction://noaction"/>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1786" y="2362200"/>
            <a:ext cx="858837"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81600" y="4196328"/>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294063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Stages of particle removal</a:t>
            </a:r>
          </a:p>
        </p:txBody>
      </p:sp>
      <p:sp>
        <p:nvSpPr>
          <p:cNvPr id="6" name="TextBox 5"/>
          <p:cNvSpPr txBox="1"/>
          <p:nvPr/>
        </p:nvSpPr>
        <p:spPr>
          <a:xfrm>
            <a:off x="7306152" y="1600200"/>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Filtration </a:t>
            </a:r>
          </a:p>
        </p:txBody>
      </p:sp>
      <p:sp>
        <p:nvSpPr>
          <p:cNvPr id="7" name="TextBox 6"/>
          <p:cNvSpPr txBox="1"/>
          <p:nvPr/>
        </p:nvSpPr>
        <p:spPr>
          <a:xfrm>
            <a:off x="5479614" y="1600200"/>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Sedimentation</a:t>
            </a:r>
          </a:p>
        </p:txBody>
      </p:sp>
      <p:sp>
        <p:nvSpPr>
          <p:cNvPr id="8" name="TextBox 7"/>
          <p:cNvSpPr txBox="1"/>
          <p:nvPr/>
        </p:nvSpPr>
        <p:spPr>
          <a:xfrm>
            <a:off x="1826538" y="1600200"/>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Flocculation</a:t>
            </a:r>
          </a:p>
        </p:txBody>
      </p:sp>
      <p:sp>
        <p:nvSpPr>
          <p:cNvPr id="9" name="TextBox 8"/>
          <p:cNvSpPr txBox="1"/>
          <p:nvPr/>
        </p:nvSpPr>
        <p:spPr>
          <a:xfrm>
            <a:off x="0" y="1600200"/>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Coagulation</a:t>
            </a:r>
          </a:p>
        </p:txBody>
      </p:sp>
      <p:grpSp>
        <p:nvGrpSpPr>
          <p:cNvPr id="3" name="Group 66"/>
          <p:cNvGrpSpPr/>
          <p:nvPr/>
        </p:nvGrpSpPr>
        <p:grpSpPr>
          <a:xfrm>
            <a:off x="1888552" y="3559774"/>
            <a:ext cx="1715775" cy="2514600"/>
            <a:chOff x="12954000" y="10820400"/>
            <a:chExt cx="1371600" cy="1828800"/>
          </a:xfrm>
        </p:grpSpPr>
        <p:sp>
          <p:nvSpPr>
            <p:cNvPr id="47" name="Can 46"/>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8" name="Can 47"/>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23" name="Flowchart: Connector 22"/>
          <p:cNvSpPr/>
          <p:nvPr/>
        </p:nvSpPr>
        <p:spPr bwMode="auto">
          <a:xfrm>
            <a:off x="3261172" y="54876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4" name="Group 300"/>
          <p:cNvGrpSpPr/>
          <p:nvPr/>
        </p:nvGrpSpPr>
        <p:grpSpPr>
          <a:xfrm>
            <a:off x="2975210" y="5068534"/>
            <a:ext cx="114385" cy="167640"/>
            <a:chOff x="2975210" y="4640709"/>
            <a:chExt cx="114385" cy="167640"/>
          </a:xfrm>
        </p:grpSpPr>
        <p:sp>
          <p:nvSpPr>
            <p:cNvPr id="21" name="Flowchart: Connector 20"/>
            <p:cNvSpPr/>
            <p:nvPr/>
          </p:nvSpPr>
          <p:spPr bwMode="auto">
            <a:xfrm>
              <a:off x="297521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 name="Flowchart: Connector 21"/>
            <p:cNvSpPr/>
            <p:nvPr/>
          </p:nvSpPr>
          <p:spPr bwMode="auto">
            <a:xfrm>
              <a:off x="297521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 name="Flowchart: Connector 28"/>
            <p:cNvSpPr/>
            <p:nvPr/>
          </p:nvSpPr>
          <p:spPr bwMode="auto">
            <a:xfrm>
              <a:off x="303240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2" name="Flowchart: Connector 31"/>
            <p:cNvSpPr/>
            <p:nvPr/>
          </p:nvSpPr>
          <p:spPr bwMode="auto">
            <a:xfrm>
              <a:off x="297521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 name="Group 298"/>
          <p:cNvGrpSpPr/>
          <p:nvPr/>
        </p:nvGrpSpPr>
        <p:grpSpPr>
          <a:xfrm>
            <a:off x="2212643" y="5592409"/>
            <a:ext cx="114385" cy="230505"/>
            <a:chOff x="2212643" y="5164584"/>
            <a:chExt cx="114385" cy="230505"/>
          </a:xfrm>
        </p:grpSpPr>
        <p:sp>
          <p:nvSpPr>
            <p:cNvPr id="26" name="Flowchart: Connector 25"/>
            <p:cNvSpPr/>
            <p:nvPr/>
          </p:nvSpPr>
          <p:spPr bwMode="auto">
            <a:xfrm>
              <a:off x="221264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3" name="Flowchart: Connector 32"/>
            <p:cNvSpPr/>
            <p:nvPr/>
          </p:nvSpPr>
          <p:spPr bwMode="auto">
            <a:xfrm>
              <a:off x="221264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4" name="Flowchart: Connector 33"/>
            <p:cNvSpPr/>
            <p:nvPr/>
          </p:nvSpPr>
          <p:spPr bwMode="auto">
            <a:xfrm>
              <a:off x="226983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5" name="Flowchart: Connector 34"/>
            <p:cNvSpPr/>
            <p:nvPr/>
          </p:nvSpPr>
          <p:spPr bwMode="auto">
            <a:xfrm>
              <a:off x="226983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 name="Flowchart: Connector 35"/>
            <p:cNvSpPr/>
            <p:nvPr/>
          </p:nvSpPr>
          <p:spPr bwMode="auto">
            <a:xfrm>
              <a:off x="226983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0" name="Group 295"/>
          <p:cNvGrpSpPr/>
          <p:nvPr/>
        </p:nvGrpSpPr>
        <p:grpSpPr>
          <a:xfrm>
            <a:off x="3165851" y="4858984"/>
            <a:ext cx="152514" cy="167640"/>
            <a:chOff x="3165851" y="4431159"/>
            <a:chExt cx="152514" cy="167640"/>
          </a:xfrm>
        </p:grpSpPr>
        <p:sp>
          <p:nvSpPr>
            <p:cNvPr id="30" name="Flowchart: Connector 29"/>
            <p:cNvSpPr/>
            <p:nvPr/>
          </p:nvSpPr>
          <p:spPr bwMode="auto">
            <a:xfrm>
              <a:off x="322304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1" name="Flowchart: Connector 30"/>
            <p:cNvSpPr/>
            <p:nvPr/>
          </p:nvSpPr>
          <p:spPr bwMode="auto">
            <a:xfrm>
              <a:off x="326117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 name="Flowchart: Connector 36"/>
            <p:cNvSpPr/>
            <p:nvPr/>
          </p:nvSpPr>
          <p:spPr bwMode="auto">
            <a:xfrm>
              <a:off x="326117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9" name="Flowchart: Connector 38"/>
            <p:cNvSpPr/>
            <p:nvPr/>
          </p:nvSpPr>
          <p:spPr bwMode="auto">
            <a:xfrm>
              <a:off x="316585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1" name="Group 297"/>
          <p:cNvGrpSpPr/>
          <p:nvPr/>
        </p:nvGrpSpPr>
        <p:grpSpPr>
          <a:xfrm>
            <a:off x="2212643" y="5026624"/>
            <a:ext cx="209706" cy="167640"/>
            <a:chOff x="2212643" y="4598799"/>
            <a:chExt cx="209706" cy="167640"/>
          </a:xfrm>
        </p:grpSpPr>
        <p:sp>
          <p:nvSpPr>
            <p:cNvPr id="18" name="Flowchart: Connector 17"/>
            <p:cNvSpPr/>
            <p:nvPr/>
          </p:nvSpPr>
          <p:spPr bwMode="auto">
            <a:xfrm>
              <a:off x="2269835"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 name="Flowchart: Connector 18"/>
            <p:cNvSpPr/>
            <p:nvPr/>
          </p:nvSpPr>
          <p:spPr bwMode="auto">
            <a:xfrm>
              <a:off x="2269835"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 name="Flowchart: Connector 24"/>
            <p:cNvSpPr/>
            <p:nvPr/>
          </p:nvSpPr>
          <p:spPr bwMode="auto">
            <a:xfrm>
              <a:off x="2307964"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1" name="Flowchart: Connector 40"/>
            <p:cNvSpPr/>
            <p:nvPr/>
          </p:nvSpPr>
          <p:spPr bwMode="auto">
            <a:xfrm>
              <a:off x="2212643"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2" name="Flowchart: Connector 41"/>
            <p:cNvSpPr/>
            <p:nvPr/>
          </p:nvSpPr>
          <p:spPr bwMode="auto">
            <a:xfrm>
              <a:off x="2365156"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44" name="Flowchart: Connector 43"/>
          <p:cNvSpPr/>
          <p:nvPr/>
        </p:nvSpPr>
        <p:spPr bwMode="auto">
          <a:xfrm>
            <a:off x="2555798" y="53409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2" name="Group 296"/>
          <p:cNvGrpSpPr/>
          <p:nvPr/>
        </p:nvGrpSpPr>
        <p:grpSpPr>
          <a:xfrm>
            <a:off x="2555798" y="4607524"/>
            <a:ext cx="152514" cy="167640"/>
            <a:chOff x="2555798" y="4179699"/>
            <a:chExt cx="152514" cy="167640"/>
          </a:xfrm>
        </p:grpSpPr>
        <p:sp>
          <p:nvSpPr>
            <p:cNvPr id="17" name="Flowchart: Connector 16"/>
            <p:cNvSpPr/>
            <p:nvPr/>
          </p:nvSpPr>
          <p:spPr bwMode="auto">
            <a:xfrm>
              <a:off x="255579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 name="Flowchart: Connector 19"/>
            <p:cNvSpPr/>
            <p:nvPr/>
          </p:nvSpPr>
          <p:spPr bwMode="auto">
            <a:xfrm>
              <a:off x="265111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 name="Flowchart: Connector 26"/>
            <p:cNvSpPr/>
            <p:nvPr/>
          </p:nvSpPr>
          <p:spPr bwMode="auto">
            <a:xfrm>
              <a:off x="265111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 name="Flowchart: Connector 27"/>
            <p:cNvSpPr/>
            <p:nvPr/>
          </p:nvSpPr>
          <p:spPr bwMode="auto">
            <a:xfrm>
              <a:off x="259392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5" name="Flowchart: Connector 44"/>
            <p:cNvSpPr/>
            <p:nvPr/>
          </p:nvSpPr>
          <p:spPr bwMode="auto">
            <a:xfrm>
              <a:off x="259392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 name="Group 299"/>
          <p:cNvGrpSpPr/>
          <p:nvPr/>
        </p:nvGrpSpPr>
        <p:grpSpPr>
          <a:xfrm>
            <a:off x="2841760" y="5655274"/>
            <a:ext cx="152514" cy="209550"/>
            <a:chOff x="2841760" y="5227449"/>
            <a:chExt cx="152514" cy="209550"/>
          </a:xfrm>
        </p:grpSpPr>
        <p:sp>
          <p:nvSpPr>
            <p:cNvPr id="24" name="Flowchart: Connector 23"/>
            <p:cNvSpPr/>
            <p:nvPr/>
          </p:nvSpPr>
          <p:spPr bwMode="auto">
            <a:xfrm>
              <a:off x="284176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8" name="Flowchart: Connector 37"/>
            <p:cNvSpPr/>
            <p:nvPr/>
          </p:nvSpPr>
          <p:spPr bwMode="auto">
            <a:xfrm>
              <a:off x="287988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0" name="Flowchart: Connector 39"/>
            <p:cNvSpPr/>
            <p:nvPr/>
          </p:nvSpPr>
          <p:spPr bwMode="auto">
            <a:xfrm>
              <a:off x="284176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3" name="Flowchart: Connector 42"/>
            <p:cNvSpPr/>
            <p:nvPr/>
          </p:nvSpPr>
          <p:spPr bwMode="auto">
            <a:xfrm>
              <a:off x="287988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6" name="Flowchart: Connector 45"/>
            <p:cNvSpPr/>
            <p:nvPr/>
          </p:nvSpPr>
          <p:spPr bwMode="auto">
            <a:xfrm>
              <a:off x="293708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4" name="Group 48"/>
          <p:cNvGrpSpPr/>
          <p:nvPr/>
        </p:nvGrpSpPr>
        <p:grpSpPr>
          <a:xfrm>
            <a:off x="56202" y="2985019"/>
            <a:ext cx="1715775" cy="3020904"/>
            <a:chOff x="2514600" y="10375979"/>
            <a:chExt cx="1371600" cy="2197021"/>
          </a:xfrm>
        </p:grpSpPr>
        <p:sp>
          <p:nvSpPr>
            <p:cNvPr id="50" name="Can 49"/>
            <p:cNvSpPr/>
            <p:nvPr/>
          </p:nvSpPr>
          <p:spPr bwMode="auto">
            <a:xfrm>
              <a:off x="2514600" y="111252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1" name="Can 50"/>
            <p:cNvSpPr/>
            <p:nvPr/>
          </p:nvSpPr>
          <p:spPr bwMode="auto">
            <a:xfrm>
              <a:off x="2514600" y="107442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2" name="Flowchart: Connector 51"/>
            <p:cNvSpPr/>
            <p:nvPr/>
          </p:nvSpPr>
          <p:spPr bwMode="auto">
            <a:xfrm>
              <a:off x="266700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3" name="Flowchart: Connector 52"/>
            <p:cNvSpPr/>
            <p:nvPr/>
          </p:nvSpPr>
          <p:spPr bwMode="auto">
            <a:xfrm>
              <a:off x="289560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4" name="Flowchart: Connector 53"/>
            <p:cNvSpPr/>
            <p:nvPr/>
          </p:nvSpPr>
          <p:spPr bwMode="auto">
            <a:xfrm>
              <a:off x="30480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5" name="Flowchart: Connector 54"/>
            <p:cNvSpPr/>
            <p:nvPr/>
          </p:nvSpPr>
          <p:spPr bwMode="auto">
            <a:xfrm>
              <a:off x="3200400" y="12039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6" name="Flowchart: Connector 55"/>
            <p:cNvSpPr/>
            <p:nvPr/>
          </p:nvSpPr>
          <p:spPr bwMode="auto">
            <a:xfrm>
              <a:off x="323088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7" name="Flowchart: Connector 56"/>
            <p:cNvSpPr/>
            <p:nvPr/>
          </p:nvSpPr>
          <p:spPr bwMode="auto">
            <a:xfrm>
              <a:off x="338328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8" name="Flowchart: Connector 57"/>
            <p:cNvSpPr/>
            <p:nvPr/>
          </p:nvSpPr>
          <p:spPr bwMode="auto">
            <a:xfrm>
              <a:off x="3535680" y="12039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9" name="Flowchart: Connector 58"/>
            <p:cNvSpPr/>
            <p:nvPr/>
          </p:nvSpPr>
          <p:spPr bwMode="auto">
            <a:xfrm>
              <a:off x="3688080" y="121920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0" name="Flowchart: Connector 59"/>
            <p:cNvSpPr/>
            <p:nvPr/>
          </p:nvSpPr>
          <p:spPr bwMode="auto">
            <a:xfrm>
              <a:off x="2667000" y="117652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1" name="Flowchart: Connector 60"/>
            <p:cNvSpPr/>
            <p:nvPr/>
          </p:nvSpPr>
          <p:spPr bwMode="auto">
            <a:xfrm>
              <a:off x="2697480" y="119938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2" name="Flowchart: Connector 61"/>
            <p:cNvSpPr/>
            <p:nvPr/>
          </p:nvSpPr>
          <p:spPr bwMode="auto">
            <a:xfrm>
              <a:off x="3002280" y="12070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3" name="Flowchart: Connector 62"/>
            <p:cNvSpPr/>
            <p:nvPr/>
          </p:nvSpPr>
          <p:spPr bwMode="auto">
            <a:xfrm>
              <a:off x="3124200" y="12222480"/>
              <a:ext cx="45720" cy="45720"/>
            </a:xfrm>
            <a:prstGeom prst="flowChartConnector">
              <a:avLst/>
            </a:prstGeom>
            <a:solidFill>
              <a:srgbClr val="0E025F">
                <a:alpha val="60000"/>
              </a:srgb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4" name="Flowchart: Connector 63"/>
            <p:cNvSpPr/>
            <p:nvPr/>
          </p:nvSpPr>
          <p:spPr bwMode="auto">
            <a:xfrm>
              <a:off x="342900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5" name="Flowchart: Connector 64"/>
            <p:cNvSpPr/>
            <p:nvPr/>
          </p:nvSpPr>
          <p:spPr bwMode="auto">
            <a:xfrm>
              <a:off x="358140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6" name="Flowchart: Connector 65"/>
            <p:cNvSpPr/>
            <p:nvPr/>
          </p:nvSpPr>
          <p:spPr bwMode="auto">
            <a:xfrm>
              <a:off x="37338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7" name="Flowchart: Connector 66"/>
            <p:cNvSpPr/>
            <p:nvPr/>
          </p:nvSpPr>
          <p:spPr bwMode="auto">
            <a:xfrm>
              <a:off x="3154680" y="11658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8" name="Flowchart: Connector 67"/>
            <p:cNvSpPr/>
            <p:nvPr/>
          </p:nvSpPr>
          <p:spPr bwMode="auto">
            <a:xfrm>
              <a:off x="2667000" y="121462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9" name="Flowchart: Connector 68"/>
            <p:cNvSpPr/>
            <p:nvPr/>
          </p:nvSpPr>
          <p:spPr bwMode="auto">
            <a:xfrm>
              <a:off x="2819400" y="122986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0" name="Flowchart: Connector 69"/>
            <p:cNvSpPr/>
            <p:nvPr/>
          </p:nvSpPr>
          <p:spPr bwMode="auto">
            <a:xfrm>
              <a:off x="2971800" y="12344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1" name="Flowchart: Connector 70"/>
            <p:cNvSpPr/>
            <p:nvPr/>
          </p:nvSpPr>
          <p:spPr bwMode="auto">
            <a:xfrm>
              <a:off x="3154680" y="12451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2" name="Flowchart: Connector 71"/>
            <p:cNvSpPr/>
            <p:nvPr/>
          </p:nvSpPr>
          <p:spPr bwMode="auto">
            <a:xfrm>
              <a:off x="345948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3" name="Flowchart: Connector 72"/>
            <p:cNvSpPr/>
            <p:nvPr/>
          </p:nvSpPr>
          <p:spPr bwMode="auto">
            <a:xfrm>
              <a:off x="3611880" y="12451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4" name="Flowchart: Connector 73"/>
            <p:cNvSpPr/>
            <p:nvPr/>
          </p:nvSpPr>
          <p:spPr bwMode="auto">
            <a:xfrm>
              <a:off x="3733800" y="11506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5" name="Flowchart: Connector 74"/>
            <p:cNvSpPr/>
            <p:nvPr/>
          </p:nvSpPr>
          <p:spPr bwMode="auto">
            <a:xfrm>
              <a:off x="3733800" y="12344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6" name="Flowchart: Connector 75"/>
            <p:cNvSpPr/>
            <p:nvPr/>
          </p:nvSpPr>
          <p:spPr bwMode="auto">
            <a:xfrm>
              <a:off x="2773680" y="118110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7" name="Flowchart: Connector 76"/>
            <p:cNvSpPr/>
            <p:nvPr/>
          </p:nvSpPr>
          <p:spPr bwMode="auto">
            <a:xfrm>
              <a:off x="28956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8" name="Flowchart: Connector 77"/>
            <p:cNvSpPr/>
            <p:nvPr/>
          </p:nvSpPr>
          <p:spPr bwMode="auto">
            <a:xfrm>
              <a:off x="3383280" y="123748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9" name="Flowchart: Connector 78"/>
            <p:cNvSpPr/>
            <p:nvPr/>
          </p:nvSpPr>
          <p:spPr bwMode="auto">
            <a:xfrm>
              <a:off x="3352800" y="122224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0" name="Flowchart: Connector 79"/>
            <p:cNvSpPr/>
            <p:nvPr/>
          </p:nvSpPr>
          <p:spPr bwMode="auto">
            <a:xfrm>
              <a:off x="292608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1" name="Flowchart: Connector 80"/>
            <p:cNvSpPr/>
            <p:nvPr/>
          </p:nvSpPr>
          <p:spPr bwMode="auto">
            <a:xfrm>
              <a:off x="3535680" y="122986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2" name="Teardrop 81"/>
            <p:cNvSpPr/>
            <p:nvPr/>
          </p:nvSpPr>
          <p:spPr bwMode="auto">
            <a:xfrm rot="-2460000">
              <a:off x="3126084" y="10375979"/>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3" name="Teardrop 82"/>
            <p:cNvSpPr/>
            <p:nvPr/>
          </p:nvSpPr>
          <p:spPr bwMode="auto">
            <a:xfrm rot="-2460000">
              <a:off x="2934935" y="10777226"/>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4" name="Teardrop 83"/>
            <p:cNvSpPr/>
            <p:nvPr/>
          </p:nvSpPr>
          <p:spPr bwMode="auto">
            <a:xfrm rot="-2460000">
              <a:off x="3163535" y="11158227"/>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5" name="Group 69"/>
          <p:cNvGrpSpPr/>
          <p:nvPr/>
        </p:nvGrpSpPr>
        <p:grpSpPr>
          <a:xfrm>
            <a:off x="5553252" y="3559774"/>
            <a:ext cx="1715775" cy="2514600"/>
            <a:chOff x="12954000" y="10820400"/>
            <a:chExt cx="1371600" cy="1828800"/>
          </a:xfrm>
        </p:grpSpPr>
        <p:sp>
          <p:nvSpPr>
            <p:cNvPr id="123" name="Can 122"/>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4" name="Can 123"/>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87" name="Flowchart: Connector 86"/>
          <p:cNvSpPr/>
          <p:nvPr/>
        </p:nvSpPr>
        <p:spPr bwMode="auto">
          <a:xfrm>
            <a:off x="6925872" y="50266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6" name="Group 170"/>
          <p:cNvGrpSpPr/>
          <p:nvPr/>
        </p:nvGrpSpPr>
        <p:grpSpPr>
          <a:xfrm>
            <a:off x="6777626" y="5403097"/>
            <a:ext cx="114385" cy="167640"/>
            <a:chOff x="11308080" y="12146280"/>
            <a:chExt cx="91440" cy="121920"/>
          </a:xfrm>
        </p:grpSpPr>
        <p:sp>
          <p:nvSpPr>
            <p:cNvPr id="119" name="Flowchart: Connector 139"/>
            <p:cNvSpPr/>
            <p:nvPr/>
          </p:nvSpPr>
          <p:spPr bwMode="auto">
            <a:xfrm>
              <a:off x="11308080" y="12222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0" name="Flowchart: Connector 140"/>
            <p:cNvSpPr/>
            <p:nvPr/>
          </p:nvSpPr>
          <p:spPr bwMode="auto">
            <a:xfrm>
              <a:off x="1130808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1" name="Flowchart: Connector 120"/>
            <p:cNvSpPr/>
            <p:nvPr/>
          </p:nvSpPr>
          <p:spPr bwMode="auto">
            <a:xfrm>
              <a:off x="1135380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2" name="Flowchart: Connector 121"/>
            <p:cNvSpPr/>
            <p:nvPr/>
          </p:nvSpPr>
          <p:spPr bwMode="auto">
            <a:xfrm>
              <a:off x="1130808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9" name="Group 168"/>
          <p:cNvGrpSpPr/>
          <p:nvPr/>
        </p:nvGrpSpPr>
        <p:grpSpPr>
          <a:xfrm>
            <a:off x="5666680" y="4992183"/>
            <a:ext cx="114385" cy="230505"/>
            <a:chOff x="10698480" y="12527280"/>
            <a:chExt cx="91440" cy="167640"/>
          </a:xfrm>
        </p:grpSpPr>
        <p:sp>
          <p:nvSpPr>
            <p:cNvPr id="114" name="Flowchart: Connector 113"/>
            <p:cNvSpPr/>
            <p:nvPr/>
          </p:nvSpPr>
          <p:spPr bwMode="auto">
            <a:xfrm>
              <a:off x="10698480" y="12527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5" name="Flowchart: Connector 114"/>
            <p:cNvSpPr/>
            <p:nvPr/>
          </p:nvSpPr>
          <p:spPr bwMode="auto">
            <a:xfrm>
              <a:off x="1069848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6" name="Flowchart: Connector 115"/>
            <p:cNvSpPr/>
            <p:nvPr/>
          </p:nvSpPr>
          <p:spPr bwMode="auto">
            <a:xfrm>
              <a:off x="107442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7" name="Flowchart: Connector 116"/>
            <p:cNvSpPr/>
            <p:nvPr/>
          </p:nvSpPr>
          <p:spPr bwMode="auto">
            <a:xfrm>
              <a:off x="10744200" y="12649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8" name="Flowchart: Connector 117"/>
            <p:cNvSpPr/>
            <p:nvPr/>
          </p:nvSpPr>
          <p:spPr bwMode="auto">
            <a:xfrm>
              <a:off x="10744200" y="12573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5" name="Group 165"/>
          <p:cNvGrpSpPr/>
          <p:nvPr/>
        </p:nvGrpSpPr>
        <p:grpSpPr>
          <a:xfrm>
            <a:off x="7029987" y="4747230"/>
            <a:ext cx="152513" cy="167640"/>
            <a:chOff x="11460480" y="11993880"/>
            <a:chExt cx="121920" cy="121920"/>
          </a:xfrm>
        </p:grpSpPr>
        <p:sp>
          <p:nvSpPr>
            <p:cNvPr id="110" name="Flowchart: Connector 109"/>
            <p:cNvSpPr/>
            <p:nvPr/>
          </p:nvSpPr>
          <p:spPr bwMode="auto">
            <a:xfrm>
              <a:off x="11506200" y="120396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1" name="Flowchart: Connector 110"/>
            <p:cNvSpPr/>
            <p:nvPr/>
          </p:nvSpPr>
          <p:spPr bwMode="auto">
            <a:xfrm>
              <a:off x="11536680" y="120700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2" name="Flowchart: Connector 111"/>
            <p:cNvSpPr/>
            <p:nvPr/>
          </p:nvSpPr>
          <p:spPr bwMode="auto">
            <a:xfrm>
              <a:off x="11536680" y="119938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3" name="Flowchart: Connector 112"/>
            <p:cNvSpPr/>
            <p:nvPr/>
          </p:nvSpPr>
          <p:spPr bwMode="auto">
            <a:xfrm>
              <a:off x="11460480" y="120396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6" name="Group 167"/>
          <p:cNvGrpSpPr/>
          <p:nvPr/>
        </p:nvGrpSpPr>
        <p:grpSpPr>
          <a:xfrm>
            <a:off x="5895450" y="5461944"/>
            <a:ext cx="209706" cy="167640"/>
            <a:chOff x="10698480" y="12115800"/>
            <a:chExt cx="167640" cy="121920"/>
          </a:xfrm>
        </p:grpSpPr>
        <p:sp>
          <p:nvSpPr>
            <p:cNvPr id="105" name="Flowchart: Connector 136"/>
            <p:cNvSpPr/>
            <p:nvPr/>
          </p:nvSpPr>
          <p:spPr bwMode="auto">
            <a:xfrm>
              <a:off x="1074420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6" name="Flowchart: Connector 137"/>
            <p:cNvSpPr/>
            <p:nvPr/>
          </p:nvSpPr>
          <p:spPr bwMode="auto">
            <a:xfrm>
              <a:off x="1074420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7" name="Flowchart: Connector 106"/>
            <p:cNvSpPr/>
            <p:nvPr/>
          </p:nvSpPr>
          <p:spPr bwMode="auto">
            <a:xfrm>
              <a:off x="1077468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8" name="Flowchart: Connector 107"/>
            <p:cNvSpPr/>
            <p:nvPr/>
          </p:nvSpPr>
          <p:spPr bwMode="auto">
            <a:xfrm>
              <a:off x="10698480" y="121158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9" name="Flowchart: Connector 108"/>
            <p:cNvSpPr/>
            <p:nvPr/>
          </p:nvSpPr>
          <p:spPr bwMode="auto">
            <a:xfrm>
              <a:off x="1082040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92" name="Flowchart: Connector 91"/>
          <p:cNvSpPr/>
          <p:nvPr/>
        </p:nvSpPr>
        <p:spPr bwMode="auto">
          <a:xfrm>
            <a:off x="6220498" y="53409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88" name="Group 166"/>
          <p:cNvGrpSpPr/>
          <p:nvPr/>
        </p:nvGrpSpPr>
        <p:grpSpPr>
          <a:xfrm>
            <a:off x="6378933" y="4796515"/>
            <a:ext cx="152513" cy="167640"/>
            <a:chOff x="10972800" y="11811000"/>
            <a:chExt cx="121920" cy="121920"/>
          </a:xfrm>
        </p:grpSpPr>
        <p:sp>
          <p:nvSpPr>
            <p:cNvPr id="100" name="Flowchart: Connector 135"/>
            <p:cNvSpPr/>
            <p:nvPr/>
          </p:nvSpPr>
          <p:spPr bwMode="auto">
            <a:xfrm>
              <a:off x="10972800" y="11841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1" name="Flowchart: Connector 138"/>
            <p:cNvSpPr/>
            <p:nvPr/>
          </p:nvSpPr>
          <p:spPr bwMode="auto">
            <a:xfrm>
              <a:off x="11049000" y="11887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2" name="Flowchart: Connector 101"/>
            <p:cNvSpPr/>
            <p:nvPr/>
          </p:nvSpPr>
          <p:spPr bwMode="auto">
            <a:xfrm>
              <a:off x="11049000" y="11841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3" name="Flowchart: Connector 102"/>
            <p:cNvSpPr/>
            <p:nvPr/>
          </p:nvSpPr>
          <p:spPr bwMode="auto">
            <a:xfrm>
              <a:off x="11003280" y="11811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4" name="Flowchart: Connector 103"/>
            <p:cNvSpPr/>
            <p:nvPr/>
          </p:nvSpPr>
          <p:spPr bwMode="auto">
            <a:xfrm>
              <a:off x="11003280" y="11887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9" name="Group 169"/>
          <p:cNvGrpSpPr/>
          <p:nvPr/>
        </p:nvGrpSpPr>
        <p:grpSpPr>
          <a:xfrm>
            <a:off x="6062840" y="4641946"/>
            <a:ext cx="152513" cy="209550"/>
            <a:chOff x="11201400" y="12573000"/>
            <a:chExt cx="121920" cy="152400"/>
          </a:xfrm>
        </p:grpSpPr>
        <p:sp>
          <p:nvSpPr>
            <p:cNvPr id="95" name="Flowchart: Connector 142"/>
            <p:cNvSpPr/>
            <p:nvPr/>
          </p:nvSpPr>
          <p:spPr bwMode="auto">
            <a:xfrm>
              <a:off x="112014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6" name="Flowchart: Connector 95"/>
            <p:cNvSpPr/>
            <p:nvPr/>
          </p:nvSpPr>
          <p:spPr bwMode="auto">
            <a:xfrm>
              <a:off x="11231880" y="12649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7" name="Flowchart: Connector 96"/>
            <p:cNvSpPr/>
            <p:nvPr/>
          </p:nvSpPr>
          <p:spPr bwMode="auto">
            <a:xfrm>
              <a:off x="11201400" y="126796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8" name="Flowchart: Connector 97"/>
            <p:cNvSpPr/>
            <p:nvPr/>
          </p:nvSpPr>
          <p:spPr bwMode="auto">
            <a:xfrm>
              <a:off x="11231880" y="12573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9" name="Flowchart: Connector 98"/>
            <p:cNvSpPr/>
            <p:nvPr/>
          </p:nvSpPr>
          <p:spPr bwMode="auto">
            <a:xfrm>
              <a:off x="112776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27" name="Can 126"/>
          <p:cNvSpPr/>
          <p:nvPr/>
        </p:nvSpPr>
        <p:spPr bwMode="auto">
          <a:xfrm>
            <a:off x="7385601" y="4397974"/>
            <a:ext cx="1715775" cy="1257300"/>
          </a:xfrm>
          <a:prstGeom prst="can">
            <a:avLst>
              <a:gd name="adj" fmla="val 38223"/>
            </a:avLst>
          </a:prstGeom>
          <a:blipFill>
            <a:blip r:embed="rId3" cstate="print"/>
            <a:tile tx="0" ty="0" sx="100000" sy="100000" flip="none" algn="tl"/>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6" name="Can 125"/>
          <p:cNvSpPr/>
          <p:nvPr/>
        </p:nvSpPr>
        <p:spPr bwMode="auto">
          <a:xfrm>
            <a:off x="7385601" y="4083649"/>
            <a:ext cx="1715775" cy="1990725"/>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8" name="Can 127"/>
          <p:cNvSpPr/>
          <p:nvPr/>
        </p:nvSpPr>
        <p:spPr bwMode="auto">
          <a:xfrm>
            <a:off x="7385601" y="3559774"/>
            <a:ext cx="1715775" cy="25146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9" name="Flowchart: Connector 128"/>
          <p:cNvSpPr/>
          <p:nvPr/>
        </p:nvSpPr>
        <p:spPr bwMode="auto">
          <a:xfrm>
            <a:off x="8427250" y="4328847"/>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30" name="Flowchart: Connector 129"/>
          <p:cNvSpPr/>
          <p:nvPr/>
        </p:nvSpPr>
        <p:spPr bwMode="auto">
          <a:xfrm>
            <a:off x="7853151" y="4534530"/>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5" name="TextBox 124"/>
          <p:cNvSpPr txBox="1"/>
          <p:nvPr/>
        </p:nvSpPr>
        <p:spPr>
          <a:xfrm>
            <a:off x="61997" y="6208693"/>
            <a:ext cx="1828800" cy="954107"/>
          </a:xfrm>
          <a:prstGeom prst="rect">
            <a:avLst/>
          </a:prstGeom>
          <a:noFill/>
        </p:spPr>
        <p:txBody>
          <a:bodyPr wrap="square" rtlCol="0">
            <a:spAutoFit/>
          </a:bodyPr>
          <a:lstStyle/>
          <a:p>
            <a:pPr algn="ctr"/>
            <a:r>
              <a:rPr lang="en-US" dirty="0" err="1"/>
              <a:t>Nanoglob</a:t>
            </a:r>
            <a:r>
              <a:rPr lang="en-US" dirty="0"/>
              <a:t> deposition</a:t>
            </a:r>
          </a:p>
        </p:txBody>
      </p:sp>
      <p:sp>
        <p:nvSpPr>
          <p:cNvPr id="131" name="TextBox 130"/>
          <p:cNvSpPr txBox="1"/>
          <p:nvPr/>
        </p:nvSpPr>
        <p:spPr>
          <a:xfrm>
            <a:off x="1871424" y="6208693"/>
            <a:ext cx="1828800" cy="523220"/>
          </a:xfrm>
          <a:prstGeom prst="rect">
            <a:avLst/>
          </a:prstGeom>
          <a:noFill/>
        </p:spPr>
        <p:txBody>
          <a:bodyPr wrap="square" rtlCol="0">
            <a:spAutoFit/>
          </a:bodyPr>
          <a:lstStyle/>
          <a:p>
            <a:pPr algn="ctr"/>
            <a:r>
              <a:rPr lang="en-US" dirty="0"/>
              <a:t>Collisions</a:t>
            </a:r>
          </a:p>
        </p:txBody>
      </p:sp>
      <p:sp>
        <p:nvSpPr>
          <p:cNvPr id="132" name="TextBox 131"/>
          <p:cNvSpPr txBox="1"/>
          <p:nvPr/>
        </p:nvSpPr>
        <p:spPr>
          <a:xfrm>
            <a:off x="5490278" y="6208693"/>
            <a:ext cx="1828800" cy="523220"/>
          </a:xfrm>
          <a:prstGeom prst="rect">
            <a:avLst/>
          </a:prstGeom>
          <a:noFill/>
        </p:spPr>
        <p:txBody>
          <a:bodyPr wrap="square" rtlCol="0">
            <a:spAutoFit/>
          </a:bodyPr>
          <a:lstStyle/>
          <a:p>
            <a:pPr algn="ctr"/>
            <a:r>
              <a:rPr lang="en-US" dirty="0"/>
              <a:t>Gravity!</a:t>
            </a:r>
          </a:p>
        </p:txBody>
      </p:sp>
      <p:sp>
        <p:nvSpPr>
          <p:cNvPr id="137" name="TextBox 136"/>
          <p:cNvSpPr txBox="1"/>
          <p:nvPr/>
        </p:nvSpPr>
        <p:spPr>
          <a:xfrm>
            <a:off x="3653076" y="1600200"/>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Floc Blanket</a:t>
            </a:r>
          </a:p>
        </p:txBody>
      </p:sp>
      <p:grpSp>
        <p:nvGrpSpPr>
          <p:cNvPr id="90" name="Group 66"/>
          <p:cNvGrpSpPr/>
          <p:nvPr/>
        </p:nvGrpSpPr>
        <p:grpSpPr>
          <a:xfrm>
            <a:off x="3720902" y="3559774"/>
            <a:ext cx="1715775" cy="2514600"/>
            <a:chOff x="12954000" y="10820400"/>
            <a:chExt cx="1371600" cy="1828800"/>
          </a:xfrm>
        </p:grpSpPr>
        <p:sp>
          <p:nvSpPr>
            <p:cNvPr id="170" name="Can 169"/>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1" name="Can 170"/>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46" name="Flowchart: Connector 145"/>
          <p:cNvSpPr/>
          <p:nvPr/>
        </p:nvSpPr>
        <p:spPr bwMode="auto">
          <a:xfrm>
            <a:off x="5093522" y="54876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91" name="Group 178"/>
          <p:cNvGrpSpPr/>
          <p:nvPr/>
        </p:nvGrpSpPr>
        <p:grpSpPr>
          <a:xfrm>
            <a:off x="4807560" y="5068534"/>
            <a:ext cx="114385" cy="167640"/>
            <a:chOff x="4807560" y="4640709"/>
            <a:chExt cx="114385" cy="167640"/>
          </a:xfrm>
        </p:grpSpPr>
        <p:sp>
          <p:nvSpPr>
            <p:cNvPr id="144" name="Flowchart: Connector 143"/>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5" name="Flowchart: Connector 144"/>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2" name="Flowchart: Connector 151"/>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5" name="Flowchart: Connector 154"/>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93" name="Group 179"/>
          <p:cNvGrpSpPr/>
          <p:nvPr/>
        </p:nvGrpSpPr>
        <p:grpSpPr>
          <a:xfrm>
            <a:off x="3859013" y="5073216"/>
            <a:ext cx="114385" cy="230505"/>
            <a:chOff x="4044993" y="5164584"/>
            <a:chExt cx="114385" cy="230505"/>
          </a:xfrm>
        </p:grpSpPr>
        <p:sp>
          <p:nvSpPr>
            <p:cNvPr id="149" name="Flowchart: Connector 148"/>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6" name="Flowchart: Connector 155"/>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7" name="Flowchart: Connector 156"/>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8" name="Flowchart: Connector 157"/>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9" name="Flowchart: Connector 158"/>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94" name="Group 177"/>
          <p:cNvGrpSpPr/>
          <p:nvPr/>
        </p:nvGrpSpPr>
        <p:grpSpPr>
          <a:xfrm>
            <a:off x="4998201" y="4858984"/>
            <a:ext cx="152514" cy="167640"/>
            <a:chOff x="4998201" y="4431159"/>
            <a:chExt cx="152514" cy="167640"/>
          </a:xfrm>
        </p:grpSpPr>
        <p:sp>
          <p:nvSpPr>
            <p:cNvPr id="153" name="Flowchart: Connector 152"/>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4" name="Flowchart: Connector 153"/>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0" name="Flowchart: Connector 159"/>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2" name="Flowchart: Connector 161"/>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3" name="Group 176"/>
          <p:cNvGrpSpPr/>
          <p:nvPr/>
        </p:nvGrpSpPr>
        <p:grpSpPr>
          <a:xfrm>
            <a:off x="4044993" y="5026624"/>
            <a:ext cx="209706" cy="167640"/>
            <a:chOff x="4044993" y="4598799"/>
            <a:chExt cx="209706" cy="167640"/>
          </a:xfrm>
        </p:grpSpPr>
        <p:sp>
          <p:nvSpPr>
            <p:cNvPr id="141" name="Flowchart: Connector 140"/>
            <p:cNvSpPr/>
            <p:nvPr/>
          </p:nvSpPr>
          <p:spPr bwMode="auto">
            <a:xfrm>
              <a:off x="4102185"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2" name="Flowchart: Connector 141"/>
            <p:cNvSpPr/>
            <p:nvPr/>
          </p:nvSpPr>
          <p:spPr bwMode="auto">
            <a:xfrm>
              <a:off x="4102185"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8" name="Flowchart: Connector 147"/>
            <p:cNvSpPr/>
            <p:nvPr/>
          </p:nvSpPr>
          <p:spPr bwMode="auto">
            <a:xfrm>
              <a:off x="4140314"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4" name="Flowchart: Connector 163"/>
            <p:cNvSpPr/>
            <p:nvPr/>
          </p:nvSpPr>
          <p:spPr bwMode="auto">
            <a:xfrm>
              <a:off x="4044993"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5" name="Flowchart: Connector 164"/>
            <p:cNvSpPr/>
            <p:nvPr/>
          </p:nvSpPr>
          <p:spPr bwMode="auto">
            <a:xfrm>
              <a:off x="4197506"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67" name="Flowchart: Connector 166"/>
          <p:cNvSpPr/>
          <p:nvPr/>
        </p:nvSpPr>
        <p:spPr bwMode="auto">
          <a:xfrm>
            <a:off x="4388148" y="53409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34" name="Group 175"/>
          <p:cNvGrpSpPr/>
          <p:nvPr/>
        </p:nvGrpSpPr>
        <p:grpSpPr>
          <a:xfrm rot="1620000">
            <a:off x="4473389" y="4870995"/>
            <a:ext cx="152514" cy="167640"/>
            <a:chOff x="4388148" y="4179699"/>
            <a:chExt cx="152514" cy="167640"/>
          </a:xfrm>
        </p:grpSpPr>
        <p:sp>
          <p:nvSpPr>
            <p:cNvPr id="140" name="Flowchart: Connector 139"/>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3" name="Flowchart: Connector 142"/>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0" name="Flowchart: Connector 149"/>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1" name="Flowchart: Connector 150"/>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8" name="Flowchart: Connector 167"/>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5" name="Group 180"/>
          <p:cNvGrpSpPr/>
          <p:nvPr/>
        </p:nvGrpSpPr>
        <p:grpSpPr>
          <a:xfrm>
            <a:off x="4798095" y="5422800"/>
            <a:ext cx="152514" cy="209550"/>
            <a:chOff x="4674110" y="5227449"/>
            <a:chExt cx="152514" cy="209550"/>
          </a:xfrm>
        </p:grpSpPr>
        <p:sp>
          <p:nvSpPr>
            <p:cNvPr id="147" name="Flowchart: Connector 146"/>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1" name="Flowchart: Connector 160"/>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3" name="Flowchart: Connector 162"/>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6" name="Flowchart: Connector 165"/>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9" name="Flowchart: Connector 168"/>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72" name="TextBox 171"/>
          <p:cNvSpPr txBox="1"/>
          <p:nvPr/>
        </p:nvSpPr>
        <p:spPr>
          <a:xfrm>
            <a:off x="3680851" y="6208693"/>
            <a:ext cx="1828800" cy="954107"/>
          </a:xfrm>
          <a:prstGeom prst="rect">
            <a:avLst/>
          </a:prstGeom>
          <a:noFill/>
        </p:spPr>
        <p:txBody>
          <a:bodyPr wrap="square" rtlCol="0">
            <a:spAutoFit/>
          </a:bodyPr>
          <a:lstStyle/>
          <a:p>
            <a:pPr algn="ctr"/>
            <a:r>
              <a:rPr lang="en-US" dirty="0"/>
              <a:t>More Collisions</a:t>
            </a:r>
          </a:p>
        </p:txBody>
      </p:sp>
      <p:sp>
        <p:nvSpPr>
          <p:cNvPr id="173" name="Flowchart: Connector 172"/>
          <p:cNvSpPr/>
          <p:nvPr/>
        </p:nvSpPr>
        <p:spPr bwMode="auto">
          <a:xfrm>
            <a:off x="3103612" y="5779516"/>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4" name="Flowchart: Connector 173"/>
          <p:cNvSpPr/>
          <p:nvPr/>
        </p:nvSpPr>
        <p:spPr bwMode="auto">
          <a:xfrm>
            <a:off x="2047168" y="4560343"/>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5" name="Flowchart: Connector 174"/>
          <p:cNvSpPr/>
          <p:nvPr/>
        </p:nvSpPr>
        <p:spPr bwMode="auto">
          <a:xfrm>
            <a:off x="1959349" y="5642623"/>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36" name="Group 181"/>
          <p:cNvGrpSpPr/>
          <p:nvPr/>
        </p:nvGrpSpPr>
        <p:grpSpPr>
          <a:xfrm rot="1620000" flipH="1">
            <a:off x="4384809" y="5071505"/>
            <a:ext cx="152514" cy="209550"/>
            <a:chOff x="4674110" y="5227449"/>
            <a:chExt cx="152514" cy="209550"/>
          </a:xfrm>
        </p:grpSpPr>
        <p:sp>
          <p:nvSpPr>
            <p:cNvPr id="183" name="Flowchart: Connector 182"/>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4" name="Flowchart: Connector 183"/>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5" name="Flowchart: Connector 184"/>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6" name="Flowchart: Connector 185"/>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7" name="Flowchart: Connector 186"/>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8" name="Group 187"/>
          <p:cNvGrpSpPr/>
          <p:nvPr/>
        </p:nvGrpSpPr>
        <p:grpSpPr>
          <a:xfrm rot="16200000">
            <a:off x="4959960" y="5220934"/>
            <a:ext cx="114385" cy="167640"/>
            <a:chOff x="4807560" y="4640709"/>
            <a:chExt cx="114385" cy="167640"/>
          </a:xfrm>
        </p:grpSpPr>
        <p:sp>
          <p:nvSpPr>
            <p:cNvPr id="189" name="Flowchart: Connector 188"/>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0" name="Flowchart: Connector 189"/>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1" name="Flowchart: Connector 190"/>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2" name="Flowchart: Connector 191"/>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9" name="Group 192"/>
          <p:cNvGrpSpPr/>
          <p:nvPr/>
        </p:nvGrpSpPr>
        <p:grpSpPr>
          <a:xfrm>
            <a:off x="4181957" y="4933892"/>
            <a:ext cx="152514" cy="167640"/>
            <a:chOff x="4998201" y="4431159"/>
            <a:chExt cx="152514" cy="167640"/>
          </a:xfrm>
        </p:grpSpPr>
        <p:sp>
          <p:nvSpPr>
            <p:cNvPr id="194" name="Flowchart: Connector 193"/>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5" name="Flowchart: Connector 194"/>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6" name="Flowchart: Connector 195"/>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7" name="Flowchart: Connector 196"/>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6" name="Group 197"/>
          <p:cNvGrpSpPr/>
          <p:nvPr/>
        </p:nvGrpSpPr>
        <p:grpSpPr>
          <a:xfrm>
            <a:off x="4187123" y="5187030"/>
            <a:ext cx="152514" cy="167640"/>
            <a:chOff x="4998201" y="4431159"/>
            <a:chExt cx="152514" cy="167640"/>
          </a:xfrm>
        </p:grpSpPr>
        <p:sp>
          <p:nvSpPr>
            <p:cNvPr id="199" name="Flowchart: Connector 198"/>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0" name="Flowchart: Connector 199"/>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1" name="Flowchart: Connector 200"/>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2" name="Flowchart: Connector 201"/>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7" name="Group 202"/>
          <p:cNvGrpSpPr/>
          <p:nvPr/>
        </p:nvGrpSpPr>
        <p:grpSpPr>
          <a:xfrm>
            <a:off x="4912508" y="4930405"/>
            <a:ext cx="152514" cy="167640"/>
            <a:chOff x="4388148" y="4179699"/>
            <a:chExt cx="152514" cy="167640"/>
          </a:xfrm>
        </p:grpSpPr>
        <p:sp>
          <p:nvSpPr>
            <p:cNvPr id="204" name="Flowchart: Connector 203"/>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5" name="Flowchart: Connector 204"/>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6" name="Flowchart: Connector 205"/>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7" name="Flowchart: Connector 206"/>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8" name="Flowchart: Connector 207"/>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8" name="Group 208"/>
          <p:cNvGrpSpPr/>
          <p:nvPr/>
        </p:nvGrpSpPr>
        <p:grpSpPr>
          <a:xfrm rot="1620000">
            <a:off x="3941671" y="5264361"/>
            <a:ext cx="114385" cy="230505"/>
            <a:chOff x="4044993" y="5164584"/>
            <a:chExt cx="114385" cy="230505"/>
          </a:xfrm>
        </p:grpSpPr>
        <p:sp>
          <p:nvSpPr>
            <p:cNvPr id="210" name="Flowchart: Connector 20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1" name="Flowchart: Connector 21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2" name="Flowchart: Connector 21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3" name="Flowchart: Connector 21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4" name="Flowchart: Connector 21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9" name="Group 214"/>
          <p:cNvGrpSpPr/>
          <p:nvPr/>
        </p:nvGrpSpPr>
        <p:grpSpPr>
          <a:xfrm rot="1620000">
            <a:off x="4339460" y="5406429"/>
            <a:ext cx="114385" cy="230505"/>
            <a:chOff x="4044993" y="5164584"/>
            <a:chExt cx="114385" cy="230505"/>
          </a:xfrm>
        </p:grpSpPr>
        <p:sp>
          <p:nvSpPr>
            <p:cNvPr id="216" name="Flowchart: Connector 215"/>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7" name="Flowchart: Connector 216"/>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8" name="Flowchart: Connector 217"/>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9" name="Flowchart: Connector 218"/>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0" name="Flowchart: Connector 219"/>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0" name="Group 220"/>
          <p:cNvGrpSpPr/>
          <p:nvPr/>
        </p:nvGrpSpPr>
        <p:grpSpPr>
          <a:xfrm>
            <a:off x="4185913" y="5422799"/>
            <a:ext cx="152514" cy="209550"/>
            <a:chOff x="4674110" y="5227449"/>
            <a:chExt cx="152514" cy="209550"/>
          </a:xfrm>
        </p:grpSpPr>
        <p:sp>
          <p:nvSpPr>
            <p:cNvPr id="222" name="Flowchart: Connector 221"/>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3" name="Flowchart: Connector 222"/>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4" name="Flowchart: Connector 223"/>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5" name="Flowchart: Connector 224"/>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6" name="Flowchart: Connector 225"/>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1" name="Group 226"/>
          <p:cNvGrpSpPr/>
          <p:nvPr/>
        </p:nvGrpSpPr>
        <p:grpSpPr>
          <a:xfrm flipV="1">
            <a:off x="4522857" y="5357351"/>
            <a:ext cx="114385" cy="230505"/>
            <a:chOff x="4044993" y="5164584"/>
            <a:chExt cx="114385" cy="230505"/>
          </a:xfrm>
        </p:grpSpPr>
        <p:sp>
          <p:nvSpPr>
            <p:cNvPr id="228" name="Flowchart: Connector 227"/>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9" name="Flowchart: Connector 228"/>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0" name="Flowchart: Connector 229"/>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1" name="Flowchart: Connector 230"/>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2" name="Flowchart: Connector 231"/>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2" name="Group 232"/>
          <p:cNvGrpSpPr/>
          <p:nvPr/>
        </p:nvGrpSpPr>
        <p:grpSpPr>
          <a:xfrm>
            <a:off x="5046068" y="5283315"/>
            <a:ext cx="152514" cy="209550"/>
            <a:chOff x="4674110" y="5227449"/>
            <a:chExt cx="152514" cy="209550"/>
          </a:xfrm>
        </p:grpSpPr>
        <p:sp>
          <p:nvSpPr>
            <p:cNvPr id="234" name="Flowchart: Connector 233"/>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5" name="Flowchart: Connector 234"/>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6" name="Flowchart: Connector 235"/>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7" name="Flowchart: Connector 236"/>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8" name="Flowchart: Connector 237"/>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8" name="Group 238"/>
          <p:cNvGrpSpPr/>
          <p:nvPr/>
        </p:nvGrpSpPr>
        <p:grpSpPr>
          <a:xfrm flipV="1">
            <a:off x="4770830" y="5217866"/>
            <a:ext cx="114385" cy="230505"/>
            <a:chOff x="4044993" y="5164584"/>
            <a:chExt cx="114385" cy="230505"/>
          </a:xfrm>
        </p:grpSpPr>
        <p:sp>
          <p:nvSpPr>
            <p:cNvPr id="240" name="Flowchart: Connector 23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1" name="Flowchart: Connector 24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2" name="Flowchart: Connector 24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3" name="Flowchart: Connector 24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4" name="Flowchart: Connector 24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93" name="Group 244"/>
          <p:cNvGrpSpPr/>
          <p:nvPr/>
        </p:nvGrpSpPr>
        <p:grpSpPr>
          <a:xfrm rot="16200000" flipH="1">
            <a:off x="3767486" y="4911462"/>
            <a:ext cx="152514" cy="209550"/>
            <a:chOff x="4674110" y="5227449"/>
            <a:chExt cx="152514" cy="209550"/>
          </a:xfrm>
        </p:grpSpPr>
        <p:sp>
          <p:nvSpPr>
            <p:cNvPr id="246" name="Flowchart: Connector 245"/>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7" name="Flowchart: Connector 246"/>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8" name="Flowchart: Connector 247"/>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9" name="Flowchart: Connector 248"/>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0" name="Flowchart: Connector 249"/>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98" name="Group 250"/>
          <p:cNvGrpSpPr/>
          <p:nvPr/>
        </p:nvGrpSpPr>
        <p:grpSpPr>
          <a:xfrm>
            <a:off x="3734025" y="5279809"/>
            <a:ext cx="152514" cy="167640"/>
            <a:chOff x="4388148" y="4179699"/>
            <a:chExt cx="152514" cy="167640"/>
          </a:xfrm>
        </p:grpSpPr>
        <p:sp>
          <p:nvSpPr>
            <p:cNvPr id="252" name="Flowchart: Connector 251"/>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3" name="Flowchart: Connector 252"/>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4" name="Flowchart: Connector 253"/>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5" name="Flowchart: Connector 254"/>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6" name="Flowchart: Connector 255"/>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03" name="Group 256"/>
          <p:cNvGrpSpPr/>
          <p:nvPr/>
        </p:nvGrpSpPr>
        <p:grpSpPr>
          <a:xfrm flipH="1">
            <a:off x="4537209" y="5223905"/>
            <a:ext cx="152514" cy="209550"/>
            <a:chOff x="4674110" y="5227449"/>
            <a:chExt cx="152514" cy="209550"/>
          </a:xfrm>
        </p:grpSpPr>
        <p:sp>
          <p:nvSpPr>
            <p:cNvPr id="258" name="Flowchart: Connector 257"/>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9" name="Flowchart: Connector 258"/>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0" name="Flowchart: Connector 259"/>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1" name="Flowchart: Connector 260"/>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2" name="Flowchart: Connector 261"/>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09" name="Group 262"/>
          <p:cNvGrpSpPr/>
          <p:nvPr/>
        </p:nvGrpSpPr>
        <p:grpSpPr>
          <a:xfrm flipH="1">
            <a:off x="5095148" y="5022428"/>
            <a:ext cx="152514" cy="209550"/>
            <a:chOff x="4674110" y="5227449"/>
            <a:chExt cx="152514" cy="209550"/>
          </a:xfrm>
        </p:grpSpPr>
        <p:sp>
          <p:nvSpPr>
            <p:cNvPr id="264" name="Flowchart: Connector 263"/>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5" name="Flowchart: Connector 264"/>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6" name="Flowchart: Connector 265"/>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7" name="Flowchart: Connector 266"/>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8" name="Flowchart: Connector 267"/>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15" name="Group 268"/>
          <p:cNvGrpSpPr/>
          <p:nvPr/>
        </p:nvGrpSpPr>
        <p:grpSpPr>
          <a:xfrm rot="1620000" flipV="1">
            <a:off x="5240945" y="5223033"/>
            <a:ext cx="114385" cy="230505"/>
            <a:chOff x="4044993" y="5164584"/>
            <a:chExt cx="114385" cy="230505"/>
          </a:xfrm>
        </p:grpSpPr>
        <p:sp>
          <p:nvSpPr>
            <p:cNvPr id="270" name="Flowchart: Connector 26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1" name="Flowchart: Connector 27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2" name="Flowchart: Connector 27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3" name="Flowchart: Connector 27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4" name="Flowchart: Connector 27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21" name="Group 274"/>
          <p:cNvGrpSpPr/>
          <p:nvPr/>
        </p:nvGrpSpPr>
        <p:grpSpPr>
          <a:xfrm rot="16200000">
            <a:off x="4611249" y="5019456"/>
            <a:ext cx="114385" cy="167640"/>
            <a:chOff x="4807560" y="4640709"/>
            <a:chExt cx="114385" cy="167640"/>
          </a:xfrm>
        </p:grpSpPr>
        <p:sp>
          <p:nvSpPr>
            <p:cNvPr id="276" name="Flowchart: Connector 275"/>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7" name="Flowchart: Connector 276"/>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8" name="Flowchart: Connector 277"/>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9" name="Flowchart: Connector 278"/>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27" name="Group 279"/>
          <p:cNvGrpSpPr/>
          <p:nvPr/>
        </p:nvGrpSpPr>
        <p:grpSpPr>
          <a:xfrm>
            <a:off x="4942747" y="5110250"/>
            <a:ext cx="152514" cy="209550"/>
            <a:chOff x="4674110" y="5227449"/>
            <a:chExt cx="152514" cy="209550"/>
          </a:xfrm>
        </p:grpSpPr>
        <p:sp>
          <p:nvSpPr>
            <p:cNvPr id="281" name="Flowchart: Connector 280"/>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2" name="Flowchart: Connector 281"/>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3" name="Flowchart: Connector 282"/>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4" name="Flowchart: Connector 283"/>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5" name="Flowchart: Connector 284"/>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33" name="Group 285"/>
          <p:cNvGrpSpPr/>
          <p:nvPr/>
        </p:nvGrpSpPr>
        <p:grpSpPr>
          <a:xfrm>
            <a:off x="3971520" y="5456379"/>
            <a:ext cx="152514" cy="209550"/>
            <a:chOff x="4674110" y="5227449"/>
            <a:chExt cx="152514" cy="209550"/>
          </a:xfrm>
        </p:grpSpPr>
        <p:sp>
          <p:nvSpPr>
            <p:cNvPr id="287" name="Flowchart: Connector 286"/>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8" name="Flowchart: Connector 287"/>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9" name="Flowchart: Connector 288"/>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0" name="Flowchart: Connector 289"/>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1" name="Flowchart: Connector 290"/>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cxnSp>
        <p:nvCxnSpPr>
          <p:cNvPr id="295" name="Straight Arrow Connector 294"/>
          <p:cNvCxnSpPr/>
          <p:nvPr/>
        </p:nvCxnSpPr>
        <p:spPr bwMode="auto">
          <a:xfrm flipV="1">
            <a:off x="4549366" y="4705587"/>
            <a:ext cx="0" cy="1140736"/>
          </a:xfrm>
          <a:prstGeom prst="straightConnector1">
            <a:avLst/>
          </a:prstGeom>
          <a:noFill/>
          <a:ln w="12700" cap="flat" cmpd="sng" algn="ctr">
            <a:solidFill>
              <a:schemeClr val="tx1"/>
            </a:solidFill>
            <a:prstDash val="solid"/>
            <a:round/>
            <a:headEnd type="none" w="lg" len="med"/>
            <a:tailEnd type="arrow"/>
          </a:ln>
          <a:effectLst/>
        </p:spPr>
      </p:cxnSp>
      <p:sp>
        <p:nvSpPr>
          <p:cNvPr id="302" name="Flowchart: Connector 301"/>
          <p:cNvSpPr/>
          <p:nvPr/>
        </p:nvSpPr>
        <p:spPr bwMode="auto">
          <a:xfrm>
            <a:off x="3798344" y="5671721"/>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3" name="Flowchart: Connector 302"/>
          <p:cNvSpPr/>
          <p:nvPr/>
        </p:nvSpPr>
        <p:spPr bwMode="auto">
          <a:xfrm>
            <a:off x="4335516" y="5855808"/>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4" name="Flowchart: Connector 303"/>
          <p:cNvSpPr/>
          <p:nvPr/>
        </p:nvSpPr>
        <p:spPr bwMode="auto">
          <a:xfrm>
            <a:off x="4940589" y="573660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5" name="Flowchart: Connector 304"/>
          <p:cNvSpPr/>
          <p:nvPr/>
        </p:nvSpPr>
        <p:spPr bwMode="auto">
          <a:xfrm>
            <a:off x="5224264" y="5830156"/>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6" name="Flowchart: Connector 305"/>
          <p:cNvSpPr/>
          <p:nvPr/>
        </p:nvSpPr>
        <p:spPr bwMode="auto">
          <a:xfrm>
            <a:off x="4693126" y="5475561"/>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7" name="Flowchart: Connector 306"/>
          <p:cNvSpPr/>
          <p:nvPr/>
        </p:nvSpPr>
        <p:spPr bwMode="auto">
          <a:xfrm>
            <a:off x="4094088" y="5659647"/>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8" name="TextBox 307"/>
          <p:cNvSpPr txBox="1"/>
          <p:nvPr/>
        </p:nvSpPr>
        <p:spPr>
          <a:xfrm>
            <a:off x="7299705" y="6208693"/>
            <a:ext cx="1828800" cy="954107"/>
          </a:xfrm>
          <a:prstGeom prst="rect">
            <a:avLst/>
          </a:prstGeom>
          <a:noFill/>
        </p:spPr>
        <p:txBody>
          <a:bodyPr wrap="square" rtlCol="0">
            <a:spAutoFit/>
          </a:bodyPr>
          <a:lstStyle/>
          <a:p>
            <a:pPr algn="ctr"/>
            <a:r>
              <a:rPr lang="en-US" dirty="0"/>
              <a:t>Last chance!</a:t>
            </a:r>
          </a:p>
        </p:txBody>
      </p:sp>
      <p:pic>
        <p:nvPicPr>
          <p:cNvPr id="301" name="Picture 300">
            <a:hlinkClick r:id="" action="ppaction://noaction"/>
          </p:cNvPr>
          <p:cNvPicPr>
            <a:picLocks noChangeAspect="1" noChangeArrowheads="1"/>
          </p:cNvPicPr>
          <p:nvPr/>
        </p:nvPicPr>
        <p:blipFill>
          <a:blip r:embed="rId4" cstate="print">
            <a:clrChange>
              <a:clrFrom>
                <a:srgbClr val="212830"/>
              </a:clrFrom>
              <a:clrTo>
                <a:srgbClr val="212830">
                  <a:alpha val="0"/>
                </a:srgbClr>
              </a:clrTo>
            </a:clrChange>
            <a:lum bright="10000"/>
          </a:blip>
          <a:srcRect/>
          <a:stretch>
            <a:fillRect/>
          </a:stretch>
        </p:blipFill>
        <p:spPr bwMode="auto">
          <a:xfrm>
            <a:off x="1858308" y="2261559"/>
            <a:ext cx="1804293" cy="1011095"/>
          </a:xfrm>
          <a:prstGeom prst="rect">
            <a:avLst/>
          </a:prstGeom>
          <a:noFill/>
          <a:ln w="9525">
            <a:noFill/>
            <a:miter lim="800000"/>
            <a:headEnd/>
            <a:tailEnd/>
          </a:ln>
        </p:spPr>
      </p:pic>
      <p:pic>
        <p:nvPicPr>
          <p:cNvPr id="310" name="Picture 309">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97" y="22220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1" name="Picture 2">
            <a:hlinkClick r:id="" action="ppaction://noaction"/>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43703" y="2087278"/>
            <a:ext cx="999569" cy="1409700"/>
          </a:xfrm>
          <a:prstGeom prst="rect">
            <a:avLst/>
          </a:prstGeom>
          <a:solidFill>
            <a:schemeClr val="bg1"/>
          </a:solidFill>
          <a:ln>
            <a:noFill/>
          </a:ln>
          <a:effectLst/>
        </p:spPr>
      </p:pic>
      <p:pic>
        <p:nvPicPr>
          <p:cNvPr id="312" name="Picture 2">
            <a:hlinkClick r:id="" action="ppaction://noaction"/>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0991" y="2184521"/>
            <a:ext cx="858837"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48040" y="2096639"/>
            <a:ext cx="2880583" cy="1412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9231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endCondLst>
                                    <p:cond evt="onNext" delay="0">
                                      <p:tgtEl>
                                        <p:sldTgt/>
                                      </p:tgtEl>
                                    </p:cond>
                                  </p:endCondLst>
                                  <p:childTnLst>
                                    <p:animMotion origin="layout" path="M -1.94444E-6 1.85185E-6 C 0.01389 0.02315 0.02796 0.04629 0.04757 0.04953 C 0.06719 0.05277 0.10539 0.0375 0.11737 0.01921 C 0.12934 0.00092 0.12726 -0.04468 0.1198 -0.06065 C 0.11233 -0.07662 0.08421 -0.08519 0.0724 -0.07709 C 0.06059 -0.06898 0.04948 -0.03959 0.04914 -0.01181 C 0.04879 0.01597 0.07639 0.06898 0.07032 0.08912 C 0.06424 0.10926 0.03125 0.11574 0.01285 0.10972 C -0.00555 0.1037 -0.03697 0.07152 -0.0401 0.05301 C -0.04322 0.03449 -0.02465 0.0162 -0.0059 -0.00185 " pathEditMode="relative" ptsTypes="aaaaaaaaaA">
                                      <p:cBhvr>
                                        <p:cTn id="6" dur="5000" fill="hold"/>
                                        <p:tgtEl>
                                          <p:spTgt spid="11"/>
                                        </p:tgtEl>
                                        <p:attrNameLst>
                                          <p:attrName>ppt_x</p:attrName>
                                          <p:attrName>ppt_y</p:attrName>
                                        </p:attrNameLst>
                                      </p:cBhvr>
                                    </p:animMotion>
                                  </p:childTnLst>
                                </p:cTn>
                              </p:par>
                              <p:par>
                                <p:cTn id="7" presetID="0" presetClass="path" presetSubtype="0" repeatCount="indefinite" fill="hold" nodeType="withEffect">
                                  <p:stCondLst>
                                    <p:cond delay="0"/>
                                  </p:stCondLst>
                                  <p:endCondLst>
                                    <p:cond evt="onNext" delay="0">
                                      <p:tgtEl>
                                        <p:sldTgt/>
                                      </p:tgtEl>
                                    </p:cond>
                                  </p:endCondLst>
                                  <p:childTnLst>
                                    <p:animMotion origin="layout" path="M -7.22222E-6 -3.7037E-7 C 0.01927 0.00092 0.04305 -0.0081 0.05885 -3.7037E-7 C 0.07465 0.0081 0.09357 0.02592 0.09496 0.04815 C 0.09635 0.07037 0.08072 0.12708 0.06683 0.13333 C 0.05295 0.13958 0.03072 0.10648 0.0118 0.08565 C -0.00712 0.06481 -0.03178 0.01528 -0.04653 0.00856 C -0.06129 0.00185 -0.08386 0.01643 -0.07726 0.0456 C -0.07067 0.07477 -0.01025 0.19259 -0.00695 0.18403 C -0.00365 0.17546 -0.05834 0.02454 -0.05695 -0.00602 C -0.05556 -0.03658 -0.01928 -0.00093 -7.22222E-6 -3.7037E-7 Z " pathEditMode="relative" ptsTypes="aaaaaaaaaa">
                                      <p:cBhvr>
                                        <p:cTn id="8" dur="5000" fill="hold"/>
                                        <p:tgtEl>
                                          <p:spTgt spid="12"/>
                                        </p:tgtEl>
                                        <p:attrNameLst>
                                          <p:attrName>ppt_x</p:attrName>
                                          <p:attrName>ppt_y</p:attrName>
                                        </p:attrNameLst>
                                      </p:cBhvr>
                                    </p:animMotion>
                                  </p:childTnLst>
                                </p:cTn>
                              </p:par>
                              <p:par>
                                <p:cTn id="9" presetID="0" presetClass="path" presetSubtype="0" repeatCount="indefinite" fill="hold" nodeType="withEffect">
                                  <p:stCondLst>
                                    <p:cond delay="0"/>
                                  </p:stCondLst>
                                  <p:endCondLst>
                                    <p:cond evt="onNext" delay="0">
                                      <p:tgtEl>
                                        <p:sldTgt/>
                                      </p:tgtEl>
                                    </p:cond>
                                  </p:endCondLst>
                                  <p:childTnLst>
                                    <p:animMotion origin="layout" path="M 5.55556E-7 7.03704E-6 C -0.02343 -0.00578 -0.09236 -0.01388 -0.11371 -0.00069 C -0.13507 0.01251 -0.1368 0.06042 -0.1276 0.07848 C -0.1184 0.09653 -0.0842 0.11505 -0.05833 0.10765 C -0.03246 0.10024 0.01789 0.05186 0.02726 0.03427 C 0.03664 0.01667 0.02344 0.00579 5.55556E-7 7.03704E-6 Z " pathEditMode="relative" ptsTypes="aaaaaa">
                                      <p:cBhvr>
                                        <p:cTn id="10" dur="5000" fill="hold"/>
                                        <p:tgtEl>
                                          <p:spTgt spid="10"/>
                                        </p:tgtEl>
                                        <p:attrNameLst>
                                          <p:attrName>ppt_x</p:attrName>
                                          <p:attrName>ppt_y</p:attrName>
                                        </p:attrNameLst>
                                      </p:cBhvr>
                                    </p:animMotion>
                                  </p:childTnLst>
                                </p:cTn>
                              </p:par>
                              <p:par>
                                <p:cTn id="11" presetID="0" presetClass="path" presetSubtype="0" repeatCount="indefinite" fill="hold" nodeType="withEffect">
                                  <p:stCondLst>
                                    <p:cond delay="0"/>
                                  </p:stCondLst>
                                  <p:endCondLst>
                                    <p:cond evt="onNext" delay="0">
                                      <p:tgtEl>
                                        <p:sldTgt/>
                                      </p:tgtEl>
                                    </p:cond>
                                  </p:endCondLst>
                                  <p:childTnLst>
                                    <p:animMotion origin="layout" path="M 0.00017 -0.0007 C -0.02014 -0.00232 -0.05695 -0.00857 -0.06407 -0.02848 C -0.07118 -0.04838 -0.05799 -0.10093 -0.04236 -0.11945 C -0.02674 -0.13797 0.02639 -0.14699 0.02986 -0.13936 C 0.03333 -0.13172 -0.0257 -0.09375 -0.02101 -0.07385 C -0.01632 -0.05394 0.05486 -0.03149 0.05816 -0.01922 C 0.06146 -0.00695 0.02048 0.00092 0.00017 -0.0007 Z " pathEditMode="relative" ptsTypes="aaaaaaa">
                                      <p:cBhvr>
                                        <p:cTn id="12" dur="5000" fill="hold"/>
                                        <p:tgtEl>
                                          <p:spTgt spid="13"/>
                                        </p:tgtEl>
                                        <p:attrNameLst>
                                          <p:attrName>ppt_x</p:attrName>
                                          <p:attrName>ppt_y</p:attrName>
                                        </p:attrNameLst>
                                      </p:cBhvr>
                                    </p:animMotion>
                                  </p:childTnLst>
                                </p:cTn>
                              </p:par>
                              <p:par>
                                <p:cTn id="13" presetID="0" presetClass="path" presetSubtype="0" repeatCount="indefinite" fill="hold" nodeType="withEffect">
                                  <p:stCondLst>
                                    <p:cond delay="0"/>
                                  </p:stCondLst>
                                  <p:endCondLst>
                                    <p:cond evt="onNext" delay="0">
                                      <p:tgtEl>
                                        <p:sldTgt/>
                                      </p:tgtEl>
                                    </p:cond>
                                  </p:endCondLst>
                                  <p:childTnLst>
                                    <p:animMotion origin="layout" path="M 3.05556E-6 -5.55556E-6 C 0.01406 0.02106 0.03438 0.03402 0.05243 0.03309 C 0.07049 0.03217 0.10208 0.02291 0.10886 -0.00603 C 0.11563 -0.03496 0.10469 -0.1308 0.09358 -0.14121 C 0.08247 -0.15163 0.06354 -0.07593 0.04254 -0.06806 C 0.02153 -0.06019 -0.02465 -0.10556 -0.03212 -0.09376 C -0.03958 -0.08195 -0.01406 -0.02107 3.05556E-6 -5.55556E-6 Z " pathEditMode="relative" ptsTypes="aaaaaaa">
                                      <p:cBhvr>
                                        <p:cTn id="14" dur="5000" fill="hold"/>
                                        <p:tgtEl>
                                          <p:spTgt spid="5"/>
                                        </p:tgtEl>
                                        <p:attrNameLst>
                                          <p:attrName>ppt_x</p:attrName>
                                          <p:attrName>ppt_y</p:attrName>
                                        </p:attrNameLst>
                                      </p:cBhvr>
                                    </p:animMotion>
                                  </p:childTnLst>
                                </p:cTn>
                              </p:par>
                              <p:par>
                                <p:cTn id="15" presetID="0" presetClass="path" presetSubtype="0" repeatCount="indefinite" fill="hold" nodeType="withEffect">
                                  <p:stCondLst>
                                    <p:cond delay="0"/>
                                  </p:stCondLst>
                                  <p:endCondLst>
                                    <p:cond evt="onNext" delay="0">
                                      <p:tgtEl>
                                        <p:sldTgt/>
                                      </p:tgtEl>
                                    </p:cond>
                                  </p:endCondLst>
                                  <p:childTnLst>
                                    <p:animMotion origin="layout" path="M -7.22222E-6 -5.92593E-6 C -0.01511 -0.02616 -0.0356 -0.05301 -0.05296 -0.0595 C -0.07032 -0.06598 -0.10782 -0.04769 -0.104 -0.03889 C -0.10018 -0.0301 -0.03612 -0.02362 -0.02969 -0.00602 C -0.02327 0.01157 -0.07709 0.04953 -0.0658 0.06666 C -0.05452 0.08379 0.02708 0.10787 0.03819 0.09699 C 0.0493 0.08611 0.0151 0.02615 -7.22222E-6 -5.92593E-6 Z " pathEditMode="relative" ptsTypes="aaaaaaa">
                                      <p:cBhvr>
                                        <p:cTn id="16" dur="5000" fill="hold"/>
                                        <p:tgtEl>
                                          <p:spTgt spid="4"/>
                                        </p:tgtEl>
                                        <p:attrNameLst>
                                          <p:attrName>ppt_x</p:attrName>
                                          <p:attrName>ppt_y</p:attrName>
                                        </p:attrNameLst>
                                      </p:cBhvr>
                                    </p:animMotion>
                                  </p:childTnLst>
                                </p:cTn>
                              </p:par>
                              <p:par>
                                <p:cTn id="17" presetID="0" presetClass="path" presetSubtype="0" repeatCount="indefinite" fill="hold" grpId="0" nodeType="withEffect">
                                  <p:stCondLst>
                                    <p:cond delay="0"/>
                                  </p:stCondLst>
                                  <p:endCondLst>
                                    <p:cond evt="onNext" delay="0">
                                      <p:tgtEl>
                                        <p:sldTgt/>
                                      </p:tgtEl>
                                    </p:cond>
                                  </p:endCondLst>
                                  <p:childTnLst>
                                    <p:animMotion origin="layout" path="M -8.33333E-7 -1.11111E-6 C -0.00573 -0.01713 0.00556 -0.04491 0.02413 -0.06343 C 0.04271 -0.08195 0.08872 -0.12176 0.11129 -0.11158 C 0.13386 -0.10139 0.16406 -0.01528 0.15938 -0.00255 C 0.15469 0.01018 0.1 -0.04213 0.08316 -0.03496 C 0.06632 -0.02778 0.07222 0.03403 0.05834 0.04028 C 0.04445 0.04653 0.00573 0.01713 -8.33333E-7 -1.11111E-6 Z " pathEditMode="relative" ptsTypes="aaaaaaa">
                                      <p:cBhvr>
                                        <p:cTn id="18" dur="5000" fill="hold"/>
                                        <p:tgtEl>
                                          <p:spTgt spid="175"/>
                                        </p:tgtEl>
                                        <p:attrNameLst>
                                          <p:attrName>ppt_x</p:attrName>
                                          <p:attrName>ppt_y</p:attrName>
                                        </p:attrNameLst>
                                      </p:cBhvr>
                                    </p:animMotion>
                                  </p:childTnLst>
                                </p:cTn>
                              </p:par>
                              <p:par>
                                <p:cTn id="19" presetID="0" presetClass="path" presetSubtype="0" repeatCount="indefinite" fill="hold" grpId="0" nodeType="withEffect">
                                  <p:stCondLst>
                                    <p:cond delay="0"/>
                                  </p:stCondLst>
                                  <p:endCondLst>
                                    <p:cond evt="onNext" delay="0">
                                      <p:tgtEl>
                                        <p:sldTgt/>
                                      </p:tgtEl>
                                    </p:cond>
                                  </p:endCondLst>
                                  <p:childTnLst>
                                    <p:animMotion origin="layout" path="M -0.00399 0.00393 C -0.0111 0.00741 -0.01822 0.01088 -0.01735 0.02292 C -0.01649 0.03495 -0.02083 0.05995 0.00088 0.07592 C 0.02258 0.0919 0.09063 0.12477 0.11286 0.11875 C 0.13508 0.11273 0.15279 0.06018 0.13404 0.04028 C 0.11529 0.02037 0.05765 0.01018 5.55556E-6 -2.59259E-6 " pathEditMode="relative" ptsTypes="aaaaaA">
                                      <p:cBhvr>
                                        <p:cTn id="20" dur="5000" fill="hold"/>
                                        <p:tgtEl>
                                          <p:spTgt spid="174"/>
                                        </p:tgtEl>
                                        <p:attrNameLst>
                                          <p:attrName>ppt_x</p:attrName>
                                          <p:attrName>ppt_y</p:attrName>
                                        </p:attrNameLst>
                                      </p:cBhvr>
                                    </p:animMotion>
                                  </p:childTnLst>
                                </p:cTn>
                              </p:par>
                              <p:par>
                                <p:cTn id="21" presetID="0" presetClass="path" presetSubtype="0" repeatCount="indefinite" fill="hold" grpId="0" nodeType="withEffect">
                                  <p:stCondLst>
                                    <p:cond delay="0"/>
                                  </p:stCondLst>
                                  <p:endCondLst>
                                    <p:cond evt="onNext" delay="0">
                                      <p:tgtEl>
                                        <p:sldTgt/>
                                      </p:tgtEl>
                                    </p:cond>
                                  </p:endCondLst>
                                  <p:childTnLst>
                                    <p:animMotion origin="layout" path="M 8.88889E-6 1.48148E-6 C 0.02032 -0.00625 0.04914 -0.04444 0.04497 -0.06782 C 0.0408 -0.0912 -0.01562 -0.14514 -0.02534 -0.14051 C -0.03506 -0.13588 -0.00486 -0.05879 -0.01336 -0.04028 C -0.02187 -0.02176 -0.07916 -0.03657 -0.07673 -0.02963 C -0.0743 -0.02268 -0.02031 0.00625 8.88889E-6 1.48148E-6 Z " pathEditMode="relative" ptsTypes="aaaaaa">
                                      <p:cBhvr>
                                        <p:cTn id="22" dur="5000" fill="hold"/>
                                        <p:tgtEl>
                                          <p:spTgt spid="173"/>
                                        </p:tgtEl>
                                        <p:attrNameLst>
                                          <p:attrName>ppt_x</p:attrName>
                                          <p:attrName>ppt_y</p:attrName>
                                        </p:attrNameLst>
                                      </p:cBhvr>
                                    </p:animMotion>
                                  </p:childTnLst>
                                </p:cTn>
                              </p:par>
                              <p:par>
                                <p:cTn id="23" presetID="0" presetClass="path" presetSubtype="0" repeatCount="indefinite" fill="hold" grpId="0" nodeType="withEffect">
                                  <p:stCondLst>
                                    <p:cond delay="0"/>
                                  </p:stCondLst>
                                  <p:endCondLst>
                                    <p:cond evt="onNext" delay="0">
                                      <p:tgtEl>
                                        <p:sldTgt/>
                                      </p:tgtEl>
                                    </p:cond>
                                  </p:endCondLst>
                                  <p:childTnLst>
                                    <p:animMotion origin="layout" path="M 4.72222E-6 2.96296E-6 C 0.01666 -0.00741 0.03663 -0.01806 0.02725 -0.03634 C 0.01788 -0.05463 -0.03681 -0.10579 -0.05591 -0.10949 C -0.075 -0.1132 -0.09115 -0.0706 -0.08768 -0.0588 C -0.0842 -0.04699 -0.03716 -0.04931 -0.03472 -0.0382 C -0.03229 -0.02709 -0.079 0.00162 -0.07275 0.00787 C -0.0665 0.01412 -0.01667 0.00741 4.72222E-6 2.96296E-6 Z " pathEditMode="relative" ptsTypes="aaaaaaa">
                                      <p:cBhvr>
                                        <p:cTn id="24" dur="5000" fill="hold"/>
                                        <p:tgtEl>
                                          <p:spTgt spid="23"/>
                                        </p:tgtEl>
                                        <p:attrNameLst>
                                          <p:attrName>ppt_x</p:attrName>
                                          <p:attrName>ppt_y</p:attrName>
                                        </p:attrNameLst>
                                      </p:cBhvr>
                                    </p:animMotion>
                                  </p:childTnLst>
                                </p:cTn>
                              </p:par>
                              <p:par>
                                <p:cTn id="25" presetID="0" presetClass="path" presetSubtype="0" repeatCount="indefinite" fill="hold" grpId="0" nodeType="withEffect">
                                  <p:stCondLst>
                                    <p:cond delay="0"/>
                                  </p:stCondLst>
                                  <p:endCondLst>
                                    <p:cond evt="onNext" delay="0">
                                      <p:tgtEl>
                                        <p:sldTgt/>
                                      </p:tgtEl>
                                    </p:cond>
                                  </p:endCondLst>
                                  <p:childTnLst>
                                    <p:animMotion origin="layout" path="M -2.5E-6 -3.33333E-6 C -0.00295 -0.0162 -0.00764 -0.06111 -0.01892 -0.06666 C -0.03021 -0.07222 -0.06996 -0.0574 -0.06736 -0.0331 C -0.06476 -0.00879 -0.02691 0.0757 -0.00347 0.07986 C 0.01997 0.08403 0.07292 -0.00023 0.07327 -0.00856 C 0.07361 -0.01689 0.01146 0.02894 -0.00104 0.03033 C -0.01354 0.03172 0.00295 0.01621 -2.5E-6 -3.33333E-6 Z " pathEditMode="relative" ptsTypes="aaaaaaa">
                                      <p:cBhvr>
                                        <p:cTn id="26" dur="5000" fill="hold"/>
                                        <p:tgtEl>
                                          <p:spTgt spid="44"/>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0" nodeType="clickEffect">
                                  <p:stCondLst>
                                    <p:cond delay="0"/>
                                  </p:stCondLst>
                                  <p:childTnLst>
                                    <p:animMotion origin="layout" path="M 0.00017 -0.00023 C -0.00018 -0.01111 -0.00052 -0.02199 0.00017 -0.02916 C 0.00086 -0.03634 0.00277 -0.03958 0.00468 -0.04259 " pathEditMode="relative" ptsTypes="aaA">
                                      <p:cBhvr>
                                        <p:cTn id="30" dur="2000" fill="hold"/>
                                        <p:tgtEl>
                                          <p:spTgt spid="302"/>
                                        </p:tgtEl>
                                        <p:attrNameLst>
                                          <p:attrName>ppt_x</p:attrName>
                                          <p:attrName>ppt_y</p:attrName>
                                        </p:attrNameLst>
                                      </p:cBhvr>
                                    </p:animMotion>
                                  </p:childTnLst>
                                </p:cTn>
                              </p:par>
                              <p:par>
                                <p:cTn id="31" presetID="0" presetClass="path" presetSubtype="0" accel="50000" decel="50000" fill="hold" grpId="0" nodeType="withEffect">
                                  <p:stCondLst>
                                    <p:cond delay="0"/>
                                  </p:stCondLst>
                                  <p:childTnLst>
                                    <p:animMotion origin="layout" path="M 3.05556E-6 -4.81481E-6 C -0.00157 -0.0081 -0.00313 -0.01597 -0.00348 -0.02708 C -0.00382 -0.03819 -0.00191 -0.05208 -0.00243 -0.06736 C -0.00295 -0.08263 -0.00504 -0.10046 -0.00695 -0.11828 " pathEditMode="relative" ptsTypes="aaaA">
                                      <p:cBhvr>
                                        <p:cTn id="32" dur="2000" fill="hold"/>
                                        <p:tgtEl>
                                          <p:spTgt spid="303"/>
                                        </p:tgtEl>
                                        <p:attrNameLst>
                                          <p:attrName>ppt_x</p:attrName>
                                          <p:attrName>ppt_y</p:attrName>
                                        </p:attrNameLst>
                                      </p:cBhvr>
                                    </p:animMotion>
                                  </p:childTnLst>
                                </p:cTn>
                              </p:par>
                              <p:par>
                                <p:cTn id="33" presetID="0" presetClass="path" presetSubtype="0" accel="50000" decel="50000" fill="hold" grpId="0" nodeType="withEffect">
                                  <p:stCondLst>
                                    <p:cond delay="0"/>
                                  </p:stCondLst>
                                  <p:childTnLst>
                                    <p:animMotion origin="layout" path="M -0.00035 0.00023 C 0.00139 -0.00856 0.0033 -0.01713 0.00364 -0.02546 C 0.00399 -0.0338 0.00469 -0.03796 0.00156 -0.04977 C -0.00156 -0.06157 -0.01268 -0.08055 -0.01476 -0.09676 C -0.01684 -0.11296 -0.01406 -0.13032 -0.01129 -0.14745 " pathEditMode="relative" ptsTypes="aaaaA">
                                      <p:cBhvr>
                                        <p:cTn id="34" dur="2000" fill="hold"/>
                                        <p:tgtEl>
                                          <p:spTgt spid="307"/>
                                        </p:tgtEl>
                                        <p:attrNameLst>
                                          <p:attrName>ppt_x</p:attrName>
                                          <p:attrName>ppt_y</p:attrName>
                                        </p:attrNameLst>
                                      </p:cBhvr>
                                    </p:animMotion>
                                  </p:childTnLst>
                                </p:cTn>
                              </p:par>
                              <p:par>
                                <p:cTn id="35" presetID="0" presetClass="path" presetSubtype="0" accel="50000" decel="50000" fill="hold" grpId="0" nodeType="withEffect">
                                  <p:stCondLst>
                                    <p:cond delay="0"/>
                                  </p:stCondLst>
                                  <p:childTnLst>
                                    <p:animMotion origin="layout" path="M 0.00018 0.00024 C 0.00087 -0.01574 0.00174 -0.03148 0.00122 -0.04282 C 0.0007 -0.05416 -0.00121 -0.05879 -0.00277 -0.06782 C -0.00434 -0.07685 -0.00642 -0.0868 -0.00833 -0.09676 " pathEditMode="relative" ptsTypes="aaaA">
                                      <p:cBhvr>
                                        <p:cTn id="36" dur="2000" fill="hold"/>
                                        <p:tgtEl>
                                          <p:spTgt spid="304"/>
                                        </p:tgtEl>
                                        <p:attrNameLst>
                                          <p:attrName>ppt_x</p:attrName>
                                          <p:attrName>ppt_y</p:attrName>
                                        </p:attrNameLst>
                                      </p:cBhvr>
                                    </p:animMotion>
                                  </p:childTnLst>
                                </p:cTn>
                              </p:par>
                              <p:par>
                                <p:cTn id="37" presetID="0" presetClass="path" presetSubtype="0" accel="50000" decel="50000" fill="hold" grpId="0" nodeType="withEffect">
                                  <p:stCondLst>
                                    <p:cond delay="0"/>
                                  </p:stCondLst>
                                  <p:childTnLst>
                                    <p:animMotion origin="layout" path="M 0.00035 -0.00092 C 0.00156 -0.02176 0.00278 -0.04259 0.00069 -0.05833 C -0.00139 -0.07407 -0.00851 -0.08449 -0.01163 -0.09537 C -0.01476 -0.10625 -0.01823 -0.10926 -0.01806 -0.12315 C -0.01788 -0.13704 -0.01458 -0.1581 -0.01111 -0.17917 " pathEditMode="relative" ptsTypes="aaaaA">
                                      <p:cBhvr>
                                        <p:cTn id="38" dur="2000" fill="hold"/>
                                        <p:tgtEl>
                                          <p:spTgt spid="305"/>
                                        </p:tgtEl>
                                        <p:attrNameLst>
                                          <p:attrName>ppt_x</p:attrName>
                                          <p:attrName>ppt_y</p:attrName>
                                        </p:attrNameLst>
                                      </p:cBhvr>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4.16667E-6 -1.11111E-6 L -4.16667E-6 0.17708 " pathEditMode="relative" rAng="0" ptsTypes="AA">
                                      <p:cBhvr>
                                        <p:cTn id="42" dur="5000" fill="hold"/>
                                        <p:tgtEl>
                                          <p:spTgt spid="89"/>
                                        </p:tgtEl>
                                        <p:attrNameLst>
                                          <p:attrName>ppt_x</p:attrName>
                                          <p:attrName>ppt_y</p:attrName>
                                        </p:attrNameLst>
                                      </p:cBhvr>
                                      <p:rCtr x="0" y="88"/>
                                    </p:animMotion>
                                  </p:childTnLst>
                                </p:cTn>
                              </p:par>
                              <p:par>
                                <p:cTn id="43" presetID="42" presetClass="path" presetSubtype="0" accel="50000" decel="50000" fill="hold" nodeType="withEffect">
                                  <p:stCondLst>
                                    <p:cond delay="0"/>
                                  </p:stCondLst>
                                  <p:childTnLst>
                                    <p:animMotion origin="layout" path="M -1.66667E-6 4.07407E-6 L -1.66667E-6 0.11134 " pathEditMode="relative" rAng="0" ptsTypes="AA">
                                      <p:cBhvr>
                                        <p:cTn id="44" dur="3100" fill="hold"/>
                                        <p:tgtEl>
                                          <p:spTgt spid="49"/>
                                        </p:tgtEl>
                                        <p:attrNameLst>
                                          <p:attrName>ppt_x</p:attrName>
                                          <p:attrName>ppt_y</p:attrName>
                                        </p:attrNameLst>
                                      </p:cBhvr>
                                      <p:rCtr x="0" y="56"/>
                                    </p:animMotion>
                                  </p:childTnLst>
                                </p:cTn>
                              </p:par>
                              <p:par>
                                <p:cTn id="45" presetID="42" presetClass="path" presetSubtype="0" accel="50000" decel="50000" fill="hold" nodeType="withEffect">
                                  <p:stCondLst>
                                    <p:cond delay="0"/>
                                  </p:stCondLst>
                                  <p:childTnLst>
                                    <p:animMotion origin="layout" path="M 1.11022E-16 3.7037E-6 L 1.11022E-16 0.05532 " pathEditMode="relative" rAng="0" ptsTypes="AA">
                                      <p:cBhvr>
                                        <p:cTn id="46" dur="2000" fill="hold"/>
                                        <p:tgtEl>
                                          <p:spTgt spid="86"/>
                                        </p:tgtEl>
                                        <p:attrNameLst>
                                          <p:attrName>ppt_x</p:attrName>
                                          <p:attrName>ppt_y</p:attrName>
                                        </p:attrNameLst>
                                      </p:cBhvr>
                                      <p:rCtr x="0" y="28"/>
                                    </p:animMotion>
                                  </p:childTnLst>
                                </p:cTn>
                              </p:par>
                              <p:par>
                                <p:cTn id="47" presetID="42" presetClass="path" presetSubtype="0" accel="50000" decel="50000" fill="hold" nodeType="withEffect">
                                  <p:stCondLst>
                                    <p:cond delay="0"/>
                                  </p:stCondLst>
                                  <p:childTnLst>
                                    <p:animMotion origin="layout" path="M -2.77778E-6 4.44444E-6 L -2.77778E-6 0.16273 " pathEditMode="relative" rAng="0" ptsTypes="AA">
                                      <p:cBhvr>
                                        <p:cTn id="48" dur="4900" fill="hold"/>
                                        <p:tgtEl>
                                          <p:spTgt spid="88"/>
                                        </p:tgtEl>
                                        <p:attrNameLst>
                                          <p:attrName>ppt_x</p:attrName>
                                          <p:attrName>ppt_y</p:attrName>
                                        </p:attrNameLst>
                                      </p:cBhvr>
                                      <p:rCtr x="0" y="81"/>
                                    </p:animMotion>
                                  </p:childTnLst>
                                </p:cTn>
                              </p:par>
                              <p:par>
                                <p:cTn id="49" presetID="42" presetClass="path" presetSubtype="0" accel="50000" decel="50000" fill="hold" nodeType="withEffect">
                                  <p:stCondLst>
                                    <p:cond delay="0"/>
                                  </p:stCondLst>
                                  <p:childTnLst>
                                    <p:animMotion origin="layout" path="M 4.16667E-6 -1.48148E-6 L 4.16667E-6 0.07593 " pathEditMode="relative" rAng="0" ptsTypes="AA">
                                      <p:cBhvr>
                                        <p:cTn id="50" dur="2000" fill="hold"/>
                                        <p:tgtEl>
                                          <p:spTgt spid="16"/>
                                        </p:tgtEl>
                                        <p:attrNameLst>
                                          <p:attrName>ppt_x</p:attrName>
                                          <p:attrName>ppt_y</p:attrName>
                                        </p:attrNameLst>
                                      </p:cBhvr>
                                      <p:rCtr x="0" y="38"/>
                                    </p:animMotion>
                                  </p:childTnLst>
                                </p:cTn>
                              </p:par>
                              <p:par>
                                <p:cTn id="51" presetID="42" presetClass="path" presetSubtype="0" accel="50000" decel="50000" fill="hold" nodeType="withEffect">
                                  <p:stCondLst>
                                    <p:cond delay="0"/>
                                  </p:stCondLst>
                                  <p:childTnLst>
                                    <p:animMotion origin="layout" path="M -3.33333E-6 1.85185E-6 L -3.33333E-6 0.14514 " pathEditMode="relative" rAng="0" ptsTypes="AA">
                                      <p:cBhvr>
                                        <p:cTn id="52" dur="4600" fill="hold"/>
                                        <p:tgtEl>
                                          <p:spTgt spid="85"/>
                                        </p:tgtEl>
                                        <p:attrNameLst>
                                          <p:attrName>ppt_x</p:attrName>
                                          <p:attrName>ppt_y</p:attrName>
                                        </p:attrNameLst>
                                      </p:cBhvr>
                                      <p:rCtr x="0" y="72"/>
                                    </p:animMotion>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grpId="0" nodeType="clickEffect">
                                  <p:stCondLst>
                                    <p:cond delay="0"/>
                                  </p:stCondLst>
                                  <p:childTnLst>
                                    <p:animMotion origin="layout" path="M 3.61111E-6 3.7037E-7 L 3.61111E-6 0.16759 " pathEditMode="relative" rAng="0" ptsTypes="AA">
                                      <p:cBhvr>
                                        <p:cTn id="56" dur="2000" fill="hold"/>
                                        <p:tgtEl>
                                          <p:spTgt spid="129"/>
                                        </p:tgtEl>
                                        <p:attrNameLst>
                                          <p:attrName>ppt_x</p:attrName>
                                          <p:attrName>ppt_y</p:attrName>
                                        </p:attrNameLst>
                                      </p:cBhvr>
                                      <p:rCtr x="0" y="84"/>
                                    </p:animMotion>
                                  </p:childTnLst>
                                </p:cTn>
                              </p:par>
                              <p:par>
                                <p:cTn id="57" presetID="42" presetClass="path" presetSubtype="0" accel="50000" decel="50000" fill="hold" grpId="0" nodeType="withEffect">
                                  <p:stCondLst>
                                    <p:cond delay="0"/>
                                  </p:stCondLst>
                                  <p:childTnLst>
                                    <p:animMotion origin="layout" path="M 8.33333E-7 -2.22222E-6 L 8.33333E-7 0.08588 " pathEditMode="relative" rAng="0" ptsTypes="AA">
                                      <p:cBhvr>
                                        <p:cTn id="58" dur="2000" fill="hold"/>
                                        <p:tgtEl>
                                          <p:spTgt spid="130"/>
                                        </p:tgtEl>
                                        <p:attrNameLst>
                                          <p:attrName>ppt_x</p:attrName>
                                          <p:attrName>ppt_y</p:attrName>
                                        </p:attrNameLst>
                                      </p:cBhvr>
                                      <p:rCtr x="0" y="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4" grpId="0" animBg="1"/>
      <p:bldP spid="129" grpId="0" animBg="1"/>
      <p:bldP spid="130" grpId="0" animBg="1"/>
      <p:bldP spid="173" grpId="0" animBg="1"/>
      <p:bldP spid="174" grpId="0" animBg="1"/>
      <p:bldP spid="175" grpId="0" animBg="1"/>
      <p:bldP spid="302" grpId="0" animBg="1"/>
      <p:bldP spid="303" grpId="0" animBg="1"/>
      <p:bldP spid="304" grpId="0" animBg="1"/>
      <p:bldP spid="305" grpId="0" animBg="1"/>
      <p:bldP spid="30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2135316" y="1600200"/>
            <a:ext cx="5865684" cy="4827234"/>
          </a:xfrm>
        </p:spPr>
        <p:txBody>
          <a:bodyPr/>
          <a:lstStyle/>
          <a:p>
            <a:r>
              <a:rPr lang="en-US" sz="3400" dirty="0"/>
              <a:t>How to Innovate and Design</a:t>
            </a:r>
          </a:p>
          <a:p>
            <a:r>
              <a:rPr lang="en-US" sz="3400" dirty="0"/>
              <a:t>The </a:t>
            </a:r>
            <a:r>
              <a:rPr lang="en-US" sz="3400" dirty="0" err="1"/>
              <a:t>AguaClara</a:t>
            </a:r>
            <a:r>
              <a:rPr lang="en-US" sz="3400" dirty="0"/>
              <a:t> Consortium</a:t>
            </a:r>
          </a:p>
          <a:p>
            <a:r>
              <a:rPr lang="en-US" sz="3400" dirty="0"/>
              <a:t>High-tech and Elegance</a:t>
            </a:r>
          </a:p>
          <a:p>
            <a:r>
              <a:rPr lang="en-US" sz="3400" dirty="0"/>
              <a:t>Pride of ownership</a:t>
            </a:r>
          </a:p>
          <a:p>
            <a:r>
              <a:rPr lang="en-US" sz="3400" dirty="0" err="1"/>
              <a:t>AguaClara</a:t>
            </a:r>
            <a:r>
              <a:rPr lang="en-US" sz="3400" dirty="0"/>
              <a:t> technologies and plants </a:t>
            </a:r>
          </a:p>
          <a:p>
            <a:r>
              <a:rPr lang="en-US" sz="3400" dirty="0"/>
              <a:t>Philosophy and Reflections</a:t>
            </a:r>
          </a:p>
          <a:p>
            <a:endParaRPr lang="en-US" sz="3400" dirty="0"/>
          </a:p>
        </p:txBody>
      </p:sp>
      <p:sp>
        <p:nvSpPr>
          <p:cNvPr id="22" name="TextBox 21">
            <a:extLst>
              <a:ext uri="{FF2B5EF4-FFF2-40B4-BE49-F238E27FC236}">
                <a16:creationId xmlns:a16="http://schemas.microsoft.com/office/drawing/2014/main" id="{FEE65D1B-7409-40A7-A734-A2A7602FCC6C}"/>
              </a:ext>
            </a:extLst>
          </p:cNvPr>
          <p:cNvSpPr txBox="1"/>
          <p:nvPr/>
        </p:nvSpPr>
        <p:spPr>
          <a:xfrm>
            <a:off x="4499114"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pic>
        <p:nvPicPr>
          <p:cNvPr id="21" name="Picture 2" descr="Birth of Athena from the head of Zeus, with Hephaestus | Greek vase, Athenian black figure kylix">
            <a:hlinkClick r:id="rId3" action="ppaction://hlinksldjump"/>
            <a:extLst>
              <a:ext uri="{FF2B5EF4-FFF2-40B4-BE49-F238E27FC236}">
                <a16:creationId xmlns:a16="http://schemas.microsoft.com/office/drawing/2014/main" id="{AD62C051-CDFE-4E38-8847-3A54CFB70631}"/>
              </a:ext>
            </a:extLst>
          </p:cNvPr>
          <p:cNvPicPr>
            <a:picLocks noChangeAspect="1" noChangeArrowheads="1"/>
          </p:cNvPicPr>
          <p:nvPr/>
        </p:nvPicPr>
        <p:blipFill>
          <a:blip r:embed="rId4" cstate="print"/>
          <a:srcRect/>
          <a:stretch>
            <a:fillRect/>
          </a:stretch>
        </p:blipFill>
        <p:spPr bwMode="auto">
          <a:xfrm>
            <a:off x="1550677" y="1586753"/>
            <a:ext cx="734827" cy="513937"/>
          </a:xfrm>
          <a:prstGeom prst="rect">
            <a:avLst/>
          </a:prstGeom>
          <a:noFill/>
        </p:spPr>
      </p:pic>
      <p:pic>
        <p:nvPicPr>
          <p:cNvPr id="10" name="Picture 9">
            <a:hlinkClick r:id="rId5" action="ppaction://hlinksldjump"/>
            <a:extLst>
              <a:ext uri="{FF2B5EF4-FFF2-40B4-BE49-F238E27FC236}">
                <a16:creationId xmlns:a16="http://schemas.microsoft.com/office/drawing/2014/main" id="{3FE7A0CE-45E2-4FF0-8C44-FB399B5D2A35}"/>
              </a:ext>
            </a:extLst>
          </p:cNvPr>
          <p:cNvPicPr>
            <a:picLocks noChangeAspect="1"/>
          </p:cNvPicPr>
          <p:nvPr/>
        </p:nvPicPr>
        <p:blipFill rotWithShape="1">
          <a:blip r:embed="rId6"/>
          <a:srcRect r="6253"/>
          <a:stretch/>
        </p:blipFill>
        <p:spPr>
          <a:xfrm>
            <a:off x="1293384" y="2114137"/>
            <a:ext cx="992120" cy="629063"/>
          </a:xfrm>
          <a:prstGeom prst="rect">
            <a:avLst/>
          </a:prstGeom>
        </p:spPr>
      </p:pic>
      <p:pic>
        <p:nvPicPr>
          <p:cNvPr id="26" name="Picture 4" descr="http://cdn2-b.examiner.com/sites/default/files/styles/image_content_width/hash/4b/27/MIL%20on_0.jpg?itok=SBV-sY2u">
            <a:hlinkClick r:id="rId7" action="ppaction://hlinksldjump"/>
            <a:extLst>
              <a:ext uri="{FF2B5EF4-FFF2-40B4-BE49-F238E27FC236}">
                <a16:creationId xmlns:a16="http://schemas.microsoft.com/office/drawing/2014/main" id="{9D476C07-45EF-4154-A2C2-A6D8103169C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73111" y="3527673"/>
            <a:ext cx="512393" cy="415133"/>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Image result for windmill">
            <a:hlinkClick r:id="rId9" action="ppaction://hlinksldjump"/>
            <a:extLst>
              <a:ext uri="{FF2B5EF4-FFF2-40B4-BE49-F238E27FC236}">
                <a16:creationId xmlns:a16="http://schemas.microsoft.com/office/drawing/2014/main" id="{4B4DD55D-40DC-4F79-95E9-363147FA250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31992" y="2811851"/>
            <a:ext cx="553512" cy="41513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hlinkClick r:id="rId11" action="ppaction://hlinksldjump"/>
            <a:extLst>
              <a:ext uri="{FF2B5EF4-FFF2-40B4-BE49-F238E27FC236}">
                <a16:creationId xmlns:a16="http://schemas.microsoft.com/office/drawing/2014/main" id="{E7E9DD19-9A54-4118-B2D5-88DC6EE74A47}"/>
              </a:ext>
            </a:extLst>
          </p:cNvPr>
          <p:cNvPicPr>
            <a:picLocks noChangeAspect="1" noChangeArrowheads="1"/>
          </p:cNvPicPr>
          <p:nvPr/>
        </p:nvPicPr>
        <p:blipFill>
          <a:blip r:embed="rId12"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547468" y="4171406"/>
            <a:ext cx="738036" cy="527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descr="https://lh4.googleusercontent.com/-JDVXt4qs_mM/Uu_bub_jnuI/AAAAAAAAtpQ/QNSessXKpxs/s912/IMG_3373a.jpg">
            <a:hlinkClick r:id="rId13" action="ppaction://hlinksldjump"/>
            <a:extLst>
              <a:ext uri="{FF2B5EF4-FFF2-40B4-BE49-F238E27FC236}">
                <a16:creationId xmlns:a16="http://schemas.microsoft.com/office/drawing/2014/main" id="{C97F26F4-25FB-4122-BB5E-BB4E09E3FD79}"/>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479905" y="5221941"/>
            <a:ext cx="805599" cy="527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55054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838200" y="772531"/>
            <a:ext cx="7975059" cy="5698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rot="20825931">
            <a:off x="5345125" y="1051966"/>
            <a:ext cx="1269899" cy="369332"/>
          </a:xfrm>
          <a:prstGeom prst="rect">
            <a:avLst/>
          </a:prstGeom>
          <a:noFill/>
        </p:spPr>
        <p:txBody>
          <a:bodyPr wrap="none" rtlCol="0">
            <a:spAutoFit/>
          </a:bodyPr>
          <a:lstStyle/>
          <a:p>
            <a:r>
              <a:rPr lang="en-US" dirty="0"/>
              <a:t>Flocculator</a:t>
            </a:r>
          </a:p>
        </p:txBody>
      </p:sp>
      <p:sp>
        <p:nvSpPr>
          <p:cNvPr id="5" name="TextBox 4"/>
          <p:cNvSpPr txBox="1"/>
          <p:nvPr/>
        </p:nvSpPr>
        <p:spPr>
          <a:xfrm>
            <a:off x="415200" y="718065"/>
            <a:ext cx="1676400" cy="646331"/>
          </a:xfrm>
          <a:prstGeom prst="rect">
            <a:avLst/>
          </a:prstGeom>
          <a:noFill/>
        </p:spPr>
        <p:txBody>
          <a:bodyPr wrap="square" rtlCol="0">
            <a:spAutoFit/>
          </a:bodyPr>
          <a:lstStyle/>
          <a:p>
            <a:r>
              <a:rPr lang="en-US" dirty="0"/>
              <a:t>Chemical Stock Tanks</a:t>
            </a:r>
          </a:p>
        </p:txBody>
      </p:sp>
      <p:sp>
        <p:nvSpPr>
          <p:cNvPr id="6" name="TextBox 5"/>
          <p:cNvSpPr txBox="1"/>
          <p:nvPr/>
        </p:nvSpPr>
        <p:spPr>
          <a:xfrm>
            <a:off x="5222731" y="202632"/>
            <a:ext cx="1787669" cy="369332"/>
          </a:xfrm>
          <a:prstGeom prst="rect">
            <a:avLst/>
          </a:prstGeom>
          <a:noFill/>
        </p:spPr>
        <p:txBody>
          <a:bodyPr wrap="none" rtlCol="0">
            <a:spAutoFit/>
          </a:bodyPr>
          <a:lstStyle/>
          <a:p>
            <a:r>
              <a:rPr lang="en-US" dirty="0"/>
              <a:t>Chemical Dosing</a:t>
            </a:r>
          </a:p>
        </p:txBody>
      </p:sp>
      <p:sp>
        <p:nvSpPr>
          <p:cNvPr id="7" name="TextBox 6"/>
          <p:cNvSpPr txBox="1"/>
          <p:nvPr/>
        </p:nvSpPr>
        <p:spPr>
          <a:xfrm>
            <a:off x="3536407" y="348733"/>
            <a:ext cx="1565429" cy="369332"/>
          </a:xfrm>
          <a:prstGeom prst="rect">
            <a:avLst/>
          </a:prstGeom>
          <a:noFill/>
        </p:spPr>
        <p:txBody>
          <a:bodyPr wrap="none" rtlCol="0">
            <a:spAutoFit/>
          </a:bodyPr>
          <a:lstStyle/>
          <a:p>
            <a:r>
              <a:rPr lang="en-US" dirty="0"/>
              <a:t>Entrance Tank</a:t>
            </a:r>
          </a:p>
        </p:txBody>
      </p:sp>
      <p:sp>
        <p:nvSpPr>
          <p:cNvPr id="8" name="TextBox 7"/>
          <p:cNvSpPr txBox="1"/>
          <p:nvPr/>
        </p:nvSpPr>
        <p:spPr>
          <a:xfrm rot="2412906">
            <a:off x="7266997" y="1892953"/>
            <a:ext cx="1614545" cy="369332"/>
          </a:xfrm>
          <a:prstGeom prst="rect">
            <a:avLst/>
          </a:prstGeom>
          <a:noFill/>
        </p:spPr>
        <p:txBody>
          <a:bodyPr wrap="none" rtlCol="0">
            <a:spAutoFit/>
          </a:bodyPr>
          <a:lstStyle/>
          <a:p>
            <a:r>
              <a:rPr lang="en-US" dirty="0"/>
              <a:t>Sedimentation</a:t>
            </a:r>
          </a:p>
        </p:txBody>
      </p:sp>
      <p:sp>
        <p:nvSpPr>
          <p:cNvPr id="9" name="TextBox 8"/>
          <p:cNvSpPr txBox="1"/>
          <p:nvPr/>
        </p:nvSpPr>
        <p:spPr>
          <a:xfrm>
            <a:off x="533400" y="4550295"/>
            <a:ext cx="1558200" cy="1200329"/>
          </a:xfrm>
          <a:prstGeom prst="rect">
            <a:avLst/>
          </a:prstGeom>
          <a:noFill/>
        </p:spPr>
        <p:txBody>
          <a:bodyPr wrap="square" rtlCol="0">
            <a:spAutoFit/>
          </a:bodyPr>
          <a:lstStyle/>
          <a:p>
            <a:r>
              <a:rPr lang="en-US" dirty="0"/>
              <a:t>Open Stacked Rapid Sand (</a:t>
            </a:r>
            <a:r>
              <a:rPr lang="en-US" dirty="0" err="1"/>
              <a:t>OStaRS</a:t>
            </a:r>
            <a:r>
              <a:rPr lang="en-US" dirty="0"/>
              <a:t>) Filter</a:t>
            </a:r>
          </a:p>
        </p:txBody>
      </p:sp>
      <p:sp>
        <p:nvSpPr>
          <p:cNvPr id="10" name="TextBox 9"/>
          <p:cNvSpPr txBox="1"/>
          <p:nvPr/>
        </p:nvSpPr>
        <p:spPr>
          <a:xfrm>
            <a:off x="6116565" y="4895850"/>
            <a:ext cx="1540806" cy="369332"/>
          </a:xfrm>
          <a:prstGeom prst="rect">
            <a:avLst/>
          </a:prstGeom>
          <a:noFill/>
        </p:spPr>
        <p:txBody>
          <a:bodyPr wrap="none" rtlCol="0">
            <a:spAutoFit/>
          </a:bodyPr>
          <a:lstStyle/>
          <a:p>
            <a:r>
              <a:rPr lang="en-US" dirty="0"/>
              <a:t>Drain Channel</a:t>
            </a:r>
          </a:p>
        </p:txBody>
      </p:sp>
      <p:cxnSp>
        <p:nvCxnSpPr>
          <p:cNvPr id="12" name="Straight Arrow Connector 11"/>
          <p:cNvCxnSpPr/>
          <p:nvPr/>
        </p:nvCxnSpPr>
        <p:spPr>
          <a:xfrm>
            <a:off x="3938122" y="748988"/>
            <a:ext cx="256245" cy="85993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4572000" y="484895"/>
            <a:ext cx="1066800" cy="112402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0" idx="1"/>
          </p:cNvCxnSpPr>
          <p:nvPr/>
        </p:nvCxnSpPr>
        <p:spPr>
          <a:xfrm flipH="1" flipV="1">
            <a:off x="5319922" y="4758739"/>
            <a:ext cx="796643" cy="32177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8756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324600"/>
            <a:ext cx="9144000" cy="533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Tour of an AguaClara plant</a:t>
            </a:r>
          </a:p>
        </p:txBody>
      </p:sp>
      <p:pic>
        <p:nvPicPr>
          <p:cNvPr id="3" name="x1F79euuX4c"/>
          <p:cNvPicPr>
            <a:picLocks noRot="1" noChangeAspect="1"/>
          </p:cNvPicPr>
          <p:nvPr>
            <a:videoFile r:link="rId1"/>
          </p:nvPr>
        </p:nvPicPr>
        <p:blipFill>
          <a:blip r:embed="rId3"/>
          <a:stretch>
            <a:fillRect/>
          </a:stretch>
        </p:blipFill>
        <p:spPr>
          <a:xfrm>
            <a:off x="0" y="1447800"/>
            <a:ext cx="9144000" cy="5143500"/>
          </a:xfrm>
          <a:prstGeom prst="rect">
            <a:avLst/>
          </a:prstGeom>
        </p:spPr>
      </p:pic>
    </p:spTree>
    <p:extLst>
      <p:ext uri="{BB962C8B-B14F-4D97-AF65-F5344CB8AC3E}">
        <p14:creationId xmlns:p14="http://schemas.microsoft.com/office/powerpoint/2010/main" val="1865065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7280162.jpg"/>
          <p:cNvPicPr>
            <a:picLocks noGrp="1" noChangeAspect="1"/>
          </p:cNvPicPr>
          <p:nvPr isPhoto="1"/>
        </p:nvPicPr>
        <p:blipFill>
          <a:blip r:embed="rId2" cstate="email">
            <a:lum/>
          </a:blip>
          <a:stretch>
            <a:fillRect/>
          </a:stretch>
        </p:blipFill>
        <p:spPr>
          <a:xfrm>
            <a:off x="0" y="0"/>
            <a:ext cx="9144000" cy="6858000"/>
          </a:xfrm>
          <a:prstGeom prst="rect">
            <a:avLst/>
          </a:prstGeom>
          <a:noFill/>
          <a:ln>
            <a:noFill/>
          </a:ln>
        </p:spPr>
      </p:pic>
      <p:sp>
        <p:nvSpPr>
          <p:cNvPr id="3" name="TextBox 2"/>
          <p:cNvSpPr txBox="1"/>
          <p:nvPr/>
        </p:nvSpPr>
        <p:spPr>
          <a:xfrm>
            <a:off x="1828799" y="2819400"/>
            <a:ext cx="2514601" cy="1015663"/>
          </a:xfrm>
          <a:prstGeom prst="rect">
            <a:avLst/>
          </a:prstGeom>
          <a:noFill/>
        </p:spPr>
        <p:txBody>
          <a:bodyPr wrap="square" rtlCol="0">
            <a:spAutoFit/>
          </a:bodyPr>
          <a:lstStyle/>
          <a:p>
            <a:r>
              <a:rPr lang="en-US" sz="3000" b="1" dirty="0">
                <a:ln w="3175">
                  <a:solidFill>
                    <a:schemeClr val="bg1"/>
                  </a:solidFill>
                </a:ln>
                <a:solidFill>
                  <a:srgbClr val="0070C0"/>
                </a:solidFill>
                <a:effectLst>
                  <a:outerShdw blurRad="38100" dist="38100" dir="2700000" algn="tl">
                    <a:srgbClr val="000000">
                      <a:alpha val="43137"/>
                    </a:srgbClr>
                  </a:outerShdw>
                </a:effectLst>
              </a:rPr>
              <a:t>Elevated flocculator</a:t>
            </a:r>
          </a:p>
        </p:txBody>
      </p:sp>
      <p:sp>
        <p:nvSpPr>
          <p:cNvPr id="4" name="TextBox 3"/>
          <p:cNvSpPr txBox="1"/>
          <p:nvPr/>
        </p:nvSpPr>
        <p:spPr>
          <a:xfrm rot="20818390">
            <a:off x="4941957" y="2145914"/>
            <a:ext cx="2484398" cy="861774"/>
          </a:xfrm>
          <a:prstGeom prst="rect">
            <a:avLst/>
          </a:prstGeom>
          <a:noFill/>
        </p:spPr>
        <p:txBody>
          <a:bodyPr wrap="none" rtlCol="0">
            <a:spAutoFit/>
          </a:bodyPr>
          <a:lstStyle/>
          <a:p>
            <a:r>
              <a:rPr lang="en-US" sz="3000" dirty="0">
                <a:ln w="3175">
                  <a:solidFill>
                    <a:schemeClr val="bg1"/>
                  </a:solidFill>
                </a:ln>
                <a:solidFill>
                  <a:srgbClr val="0070C0"/>
                </a:solidFill>
                <a:effectLst>
                  <a:outerShdw blurRad="38100" dist="38100" dir="2700000" algn="tl">
                    <a:srgbClr val="000000">
                      <a:alpha val="43137"/>
                    </a:srgbClr>
                  </a:outerShdw>
                </a:effectLst>
              </a:rPr>
              <a:t>Entrance Tank</a:t>
            </a:r>
          </a:p>
          <a:p>
            <a:endParaRPr lang="en-US" sz="2000" dirty="0">
              <a:ln w="3175">
                <a:solidFill>
                  <a:schemeClr val="bg1"/>
                </a:solidFill>
              </a:ln>
              <a:solidFill>
                <a:srgbClr val="0070C0"/>
              </a:solidFill>
              <a:effectLst>
                <a:outerShdw blurRad="38100" dist="38100" dir="2700000" algn="tl">
                  <a:srgbClr val="000000">
                    <a:alpha val="43137"/>
                  </a:srgbClr>
                </a:outerShdw>
              </a:effectLst>
            </a:endParaRPr>
          </a:p>
        </p:txBody>
      </p:sp>
      <p:sp>
        <p:nvSpPr>
          <p:cNvPr id="5" name="TextBox 4"/>
          <p:cNvSpPr txBox="1"/>
          <p:nvPr/>
        </p:nvSpPr>
        <p:spPr>
          <a:xfrm>
            <a:off x="4800600" y="3124200"/>
            <a:ext cx="3505200" cy="1323439"/>
          </a:xfrm>
          <a:prstGeom prst="rect">
            <a:avLst/>
          </a:prstGeom>
          <a:noFill/>
        </p:spPr>
        <p:txBody>
          <a:bodyPr wrap="square" rtlCol="0">
            <a:spAutoFit/>
          </a:bodyPr>
          <a:lstStyle/>
          <a:p>
            <a:pPr algn="ctr"/>
            <a:r>
              <a:rPr lang="en-US" sz="4000" dirty="0">
                <a:ln w="3175">
                  <a:solidFill>
                    <a:schemeClr val="bg1"/>
                  </a:solidFill>
                </a:ln>
                <a:solidFill>
                  <a:srgbClr val="0070C0"/>
                </a:solidFill>
                <a:effectLst>
                  <a:outerShdw blurRad="38100" dist="38100" dir="2700000" algn="tl">
                    <a:srgbClr val="000000">
                      <a:alpha val="43137"/>
                    </a:srgbClr>
                  </a:outerShdw>
                </a:effectLst>
              </a:rPr>
              <a:t>Sedimentation Tank</a:t>
            </a:r>
          </a:p>
        </p:txBody>
      </p:sp>
    </p:spTree>
    <p:extLst>
      <p:ext uri="{BB962C8B-B14F-4D97-AF65-F5344CB8AC3E}">
        <p14:creationId xmlns:p14="http://schemas.microsoft.com/office/powerpoint/2010/main" val="102099562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edricSummer05-4 064.jpg"/>
          <p:cNvPicPr>
            <a:picLocks noGrp="1" noChangeAspect="1"/>
          </p:cNvPicPr>
          <p:nvPr isPhoto="1"/>
        </p:nvPicPr>
        <p:blipFill>
          <a:blip r:embed="rId2" cstate="email">
            <a:lum/>
          </a:blip>
          <a:stretch>
            <a:fillRect/>
          </a:stretch>
        </p:blipFill>
        <p:spPr>
          <a:xfrm>
            <a:off x="0" y="0"/>
            <a:ext cx="9144000" cy="6858000"/>
          </a:xfrm>
          <a:prstGeom prst="rect">
            <a:avLst/>
          </a:prstGeom>
          <a:noFill/>
          <a:ln>
            <a:noFill/>
          </a:ln>
        </p:spPr>
      </p:pic>
    </p:spTree>
    <p:extLst>
      <p:ext uri="{BB962C8B-B14F-4D97-AF65-F5344CB8AC3E}">
        <p14:creationId xmlns:p14="http://schemas.microsoft.com/office/powerpoint/2010/main" val="138205232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edricSummer05-4 110.jpg"/>
          <p:cNvPicPr>
            <a:picLocks noGrp="1" noChangeAspect="1"/>
          </p:cNvPicPr>
          <p:nvPr isPhoto="1"/>
        </p:nvPicPr>
        <p:blipFill>
          <a:blip r:embed="rId2" cstate="email">
            <a:lum/>
          </a:blip>
          <a:stretch>
            <a:fillRect/>
          </a:stretch>
        </p:blipFill>
        <p:spPr>
          <a:xfrm>
            <a:off x="0" y="0"/>
            <a:ext cx="9144000" cy="6858000"/>
          </a:xfrm>
          <a:prstGeom prst="rect">
            <a:avLst/>
          </a:prstGeom>
          <a:noFill/>
          <a:ln>
            <a:noFill/>
          </a:ln>
        </p:spPr>
      </p:pic>
      <p:sp>
        <p:nvSpPr>
          <p:cNvPr id="3" name="TextBox 2"/>
          <p:cNvSpPr txBox="1"/>
          <p:nvPr/>
        </p:nvSpPr>
        <p:spPr>
          <a:xfrm>
            <a:off x="1537087" y="4267200"/>
            <a:ext cx="4254113" cy="1200329"/>
          </a:xfrm>
          <a:prstGeom prst="rect">
            <a:avLst/>
          </a:prstGeom>
          <a:noFill/>
        </p:spPr>
        <p:txBody>
          <a:bodyPr wrap="none" rtlCol="0">
            <a:spAutoFit/>
          </a:bodyPr>
          <a:lstStyle/>
          <a:p>
            <a:r>
              <a:rPr lang="en-US" sz="3600" dirty="0"/>
              <a:t>What do you see?</a:t>
            </a:r>
          </a:p>
          <a:p>
            <a:r>
              <a:rPr lang="en-US" sz="3600" dirty="0"/>
              <a:t>Why did this happen?</a:t>
            </a:r>
          </a:p>
        </p:txBody>
      </p:sp>
    </p:spTree>
    <p:extLst>
      <p:ext uri="{BB962C8B-B14F-4D97-AF65-F5344CB8AC3E}">
        <p14:creationId xmlns:p14="http://schemas.microsoft.com/office/powerpoint/2010/main" val="332096218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2405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spTree>
    <p:extLst>
      <p:ext uri="{BB962C8B-B14F-4D97-AF65-F5344CB8AC3E}">
        <p14:creationId xmlns:p14="http://schemas.microsoft.com/office/powerpoint/2010/main" val="410066348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28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spTree>
    <p:extLst>
      <p:ext uri="{BB962C8B-B14F-4D97-AF65-F5344CB8AC3E}">
        <p14:creationId xmlns:p14="http://schemas.microsoft.com/office/powerpoint/2010/main" val="405877021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190bm"/>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sp>
        <p:nvSpPr>
          <p:cNvPr id="3" name="Title 2"/>
          <p:cNvSpPr>
            <a:spLocks noGrp="1"/>
          </p:cNvSpPr>
          <p:nvPr>
            <p:ph type="title"/>
          </p:nvPr>
        </p:nvSpPr>
        <p:spPr>
          <a:xfrm>
            <a:off x="1905000" y="0"/>
            <a:ext cx="4724400" cy="609600"/>
          </a:xfrm>
        </p:spPr>
        <p:txBody>
          <a:bodyPr/>
          <a:lstStyle/>
          <a:p>
            <a:r>
              <a:rPr lang="en-US" sz="4000" dirty="0"/>
              <a:t>Flocculator Channels</a:t>
            </a:r>
          </a:p>
        </p:txBody>
      </p:sp>
      <p:pic>
        <p:nvPicPr>
          <p:cNvPr id="4"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3124200" y="770450"/>
            <a:ext cx="2209800" cy="1238334"/>
          </a:xfrm>
          <a:prstGeom prst="rect">
            <a:avLst/>
          </a:prstGeom>
          <a:noFill/>
          <a:ln w="9525">
            <a:noFill/>
            <a:miter lim="800000"/>
            <a:headEnd/>
            <a:tailEnd/>
          </a:ln>
        </p:spPr>
      </p:pic>
      <p:pic>
        <p:nvPicPr>
          <p:cNvPr id="6"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4866" y="281940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419605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254t"/>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4114800" y="152400"/>
            <a:ext cx="2496836" cy="1399184"/>
          </a:xfrm>
          <a:prstGeom prst="rect">
            <a:avLst/>
          </a:prstGeom>
          <a:noFill/>
          <a:ln w="9525">
            <a:noFill/>
            <a:miter lim="800000"/>
            <a:headEnd/>
            <a:tailEnd/>
          </a:ln>
        </p:spPr>
      </p:pic>
      <p:pic>
        <p:nvPicPr>
          <p:cNvPr id="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 y="849117"/>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1451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458200" cy="522890"/>
          </a:xfrm>
        </p:spPr>
        <p:txBody>
          <a:bodyPr/>
          <a:lstStyle/>
          <a:p>
            <a:r>
              <a:rPr lang="en-US" dirty="0"/>
              <a:t>What do you see?</a:t>
            </a:r>
          </a:p>
        </p:txBody>
      </p:sp>
      <p:sp>
        <p:nvSpPr>
          <p:cNvPr id="3" name="Content Placeholder 2"/>
          <p:cNvSpPr>
            <a:spLocks noGrp="1"/>
          </p:cNvSpPr>
          <p:nvPr>
            <p:ph idx="1"/>
          </p:nvPr>
        </p:nvSpPr>
        <p:spPr/>
        <p:txBody>
          <a:bodyPr/>
          <a:lstStyle/>
          <a:p>
            <a:endParaRPr lang="en-US"/>
          </a:p>
        </p:txBody>
      </p:sp>
      <p:pic>
        <p:nvPicPr>
          <p:cNvPr id="1026" name="Picture 2" descr="https://lh3.googleusercontent.com/-pFNo0CCnWGg/Ugky1GUPQtI/AAAAAAAArUU/OItyhe7r45g/w1394-h929-no/IMG_0249q.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49" y="751490"/>
            <a:ext cx="9163050" cy="6106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458216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2" name="TextBox 21">
            <a:extLst>
              <a:ext uri="{FF2B5EF4-FFF2-40B4-BE49-F238E27FC236}">
                <a16:creationId xmlns:a16="http://schemas.microsoft.com/office/drawing/2014/main" id="{FEE65D1B-7409-40A7-A734-A2A7602FCC6C}"/>
              </a:ext>
            </a:extLst>
          </p:cNvPr>
          <p:cNvSpPr txBox="1"/>
          <p:nvPr/>
        </p:nvSpPr>
        <p:spPr>
          <a:xfrm>
            <a:off x="4495800"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7" name="Rectangle 3">
            <a:extLst>
              <a:ext uri="{FF2B5EF4-FFF2-40B4-BE49-F238E27FC236}">
                <a16:creationId xmlns:a16="http://schemas.microsoft.com/office/drawing/2014/main" id="{0604DDF4-50C3-4995-9FD0-A67057D45B65}"/>
              </a:ext>
            </a:extLst>
          </p:cNvPr>
          <p:cNvSpPr>
            <a:spLocks noGrp="1" noChangeArrowheads="1"/>
          </p:cNvSpPr>
          <p:nvPr>
            <p:ph sz="half" idx="1"/>
          </p:nvPr>
        </p:nvSpPr>
        <p:spPr>
          <a:xfrm>
            <a:off x="2135316" y="1600200"/>
            <a:ext cx="5865684" cy="4827234"/>
          </a:xfrm>
        </p:spPr>
        <p:txBody>
          <a:bodyPr/>
          <a:lstStyle/>
          <a:p>
            <a:r>
              <a:rPr lang="en-US" sz="3400" b="1" dirty="0"/>
              <a:t>How to Innovate and Design</a:t>
            </a:r>
          </a:p>
          <a:p>
            <a:r>
              <a:rPr lang="en-US" sz="3400" dirty="0">
                <a:solidFill>
                  <a:schemeClr val="bg1">
                    <a:lumMod val="75000"/>
                  </a:schemeClr>
                </a:solidFill>
              </a:rPr>
              <a:t>The </a:t>
            </a:r>
            <a:r>
              <a:rPr lang="en-US" sz="3400" dirty="0" err="1">
                <a:solidFill>
                  <a:schemeClr val="bg1">
                    <a:lumMod val="75000"/>
                  </a:schemeClr>
                </a:solidFill>
              </a:rPr>
              <a:t>AguaClara</a:t>
            </a:r>
            <a:r>
              <a:rPr lang="en-US" sz="3400" dirty="0">
                <a:solidFill>
                  <a:schemeClr val="bg1">
                    <a:lumMod val="75000"/>
                  </a:schemeClr>
                </a:solidFill>
              </a:rPr>
              <a:t> Consortium</a:t>
            </a:r>
          </a:p>
          <a:p>
            <a:r>
              <a:rPr lang="en-US" sz="3400" dirty="0">
                <a:solidFill>
                  <a:schemeClr val="bg1">
                    <a:lumMod val="75000"/>
                  </a:schemeClr>
                </a:solidFill>
              </a:rPr>
              <a:t>High-tech and Elegance</a:t>
            </a:r>
          </a:p>
          <a:p>
            <a:r>
              <a:rPr lang="en-US" sz="3400" dirty="0">
                <a:solidFill>
                  <a:schemeClr val="bg1">
                    <a:lumMod val="75000"/>
                  </a:schemeClr>
                </a:solidFill>
              </a:rPr>
              <a:t>Pride of ownership</a:t>
            </a:r>
          </a:p>
          <a:p>
            <a:r>
              <a:rPr lang="en-US" sz="3400" dirty="0" err="1">
                <a:solidFill>
                  <a:schemeClr val="bg1">
                    <a:lumMod val="75000"/>
                  </a:schemeClr>
                </a:solidFill>
              </a:rPr>
              <a:t>AguaClara</a:t>
            </a:r>
            <a:r>
              <a:rPr lang="en-US" sz="3400" dirty="0">
                <a:solidFill>
                  <a:schemeClr val="bg1">
                    <a:lumMod val="75000"/>
                  </a:schemeClr>
                </a:solidFill>
              </a:rPr>
              <a:t> technologies and plants </a:t>
            </a:r>
          </a:p>
          <a:p>
            <a:r>
              <a:rPr lang="en-US" sz="3400" dirty="0">
                <a:solidFill>
                  <a:schemeClr val="bg1">
                    <a:lumMod val="75000"/>
                  </a:schemeClr>
                </a:solidFill>
              </a:rPr>
              <a:t>Philosophy and Reflections</a:t>
            </a:r>
          </a:p>
          <a:p>
            <a:endParaRPr lang="en-US" sz="3400" dirty="0"/>
          </a:p>
        </p:txBody>
      </p:sp>
      <p:pic>
        <p:nvPicPr>
          <p:cNvPr id="9" name="Picture 2" descr="Birth of Athena from the head of Zeus, with Hephaestus | Greek vase, Athenian black figure kylix">
            <a:hlinkClick r:id="rId3" action="ppaction://hlinksldjump"/>
            <a:extLst>
              <a:ext uri="{FF2B5EF4-FFF2-40B4-BE49-F238E27FC236}">
                <a16:creationId xmlns:a16="http://schemas.microsoft.com/office/drawing/2014/main" id="{9B6DA060-DF8C-475E-89D0-C453C925FA53}"/>
              </a:ext>
            </a:extLst>
          </p:cNvPr>
          <p:cNvPicPr>
            <a:picLocks noChangeAspect="1" noChangeArrowheads="1"/>
          </p:cNvPicPr>
          <p:nvPr/>
        </p:nvPicPr>
        <p:blipFill>
          <a:blip r:embed="rId4" cstate="print"/>
          <a:srcRect/>
          <a:stretch>
            <a:fillRect/>
          </a:stretch>
        </p:blipFill>
        <p:spPr bwMode="auto">
          <a:xfrm>
            <a:off x="1550677" y="1586753"/>
            <a:ext cx="734827" cy="513937"/>
          </a:xfrm>
          <a:prstGeom prst="rect">
            <a:avLst/>
          </a:prstGeom>
          <a:noFill/>
        </p:spPr>
      </p:pic>
      <p:pic>
        <p:nvPicPr>
          <p:cNvPr id="10" name="Picture 9">
            <a:hlinkClick r:id="rId5" action="ppaction://hlinksldjump"/>
            <a:extLst>
              <a:ext uri="{FF2B5EF4-FFF2-40B4-BE49-F238E27FC236}">
                <a16:creationId xmlns:a16="http://schemas.microsoft.com/office/drawing/2014/main" id="{423B5315-B1F6-427A-9959-9DECCC3E9B98}"/>
              </a:ext>
            </a:extLst>
          </p:cNvPr>
          <p:cNvPicPr>
            <a:picLocks noChangeAspect="1"/>
          </p:cNvPicPr>
          <p:nvPr/>
        </p:nvPicPr>
        <p:blipFill rotWithShape="1">
          <a:blip r:embed="rId6"/>
          <a:srcRect r="6253"/>
          <a:stretch/>
        </p:blipFill>
        <p:spPr>
          <a:xfrm>
            <a:off x="1293384" y="2114137"/>
            <a:ext cx="992120" cy="629063"/>
          </a:xfrm>
          <a:prstGeom prst="rect">
            <a:avLst/>
          </a:prstGeom>
        </p:spPr>
      </p:pic>
      <p:pic>
        <p:nvPicPr>
          <p:cNvPr id="11" name="Picture 4" descr="http://cdn2-b.examiner.com/sites/default/files/styles/image_content_width/hash/4b/27/MIL%20on_0.jpg?itok=SBV-sY2u">
            <a:hlinkClick r:id="rId7" action="ppaction://hlinksldjump"/>
            <a:extLst>
              <a:ext uri="{FF2B5EF4-FFF2-40B4-BE49-F238E27FC236}">
                <a16:creationId xmlns:a16="http://schemas.microsoft.com/office/drawing/2014/main" id="{FD4664FA-D8BB-4196-8395-6725BC1CF79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73111" y="3527673"/>
            <a:ext cx="512393" cy="41513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windmill">
            <a:hlinkClick r:id="rId9" action="ppaction://hlinksldjump"/>
            <a:extLst>
              <a:ext uri="{FF2B5EF4-FFF2-40B4-BE49-F238E27FC236}">
                <a16:creationId xmlns:a16="http://schemas.microsoft.com/office/drawing/2014/main" id="{27E2DC10-0529-47E5-B1C9-362901C56F0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31992" y="2811851"/>
            <a:ext cx="553512" cy="41513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hlinkClick r:id="rId11" action="ppaction://hlinksldjump"/>
            <a:extLst>
              <a:ext uri="{FF2B5EF4-FFF2-40B4-BE49-F238E27FC236}">
                <a16:creationId xmlns:a16="http://schemas.microsoft.com/office/drawing/2014/main" id="{B65FDEDF-C3A8-48BB-B6A5-4FC01B34CCA7}"/>
              </a:ext>
            </a:extLst>
          </p:cNvPr>
          <p:cNvPicPr>
            <a:picLocks noChangeAspect="1" noChangeArrowheads="1"/>
          </p:cNvPicPr>
          <p:nvPr/>
        </p:nvPicPr>
        <p:blipFill>
          <a:blip r:embed="rId12"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547468" y="4171406"/>
            <a:ext cx="738036" cy="527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descr="https://lh4.googleusercontent.com/-JDVXt4qs_mM/Uu_bub_jnuI/AAAAAAAAtpQ/QNSessXKpxs/s912/IMG_3373a.jpg">
            <a:hlinkClick r:id="rId13" action="ppaction://hlinksldjump"/>
            <a:extLst>
              <a:ext uri="{FF2B5EF4-FFF2-40B4-BE49-F238E27FC236}">
                <a16:creationId xmlns:a16="http://schemas.microsoft.com/office/drawing/2014/main" id="{F52A99BF-B894-4483-8971-81C21F2A686B}"/>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479905" y="5221941"/>
            <a:ext cx="805599" cy="527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5591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What is the difference between laser level and water level?</a:t>
            </a:r>
          </a:p>
        </p:txBody>
      </p:sp>
      <p:sp>
        <p:nvSpPr>
          <p:cNvPr id="3" name="Content Placeholder 2"/>
          <p:cNvSpPr>
            <a:spLocks noGrp="1"/>
          </p:cNvSpPr>
          <p:nvPr>
            <p:ph idx="1"/>
          </p:nvPr>
        </p:nvSpPr>
        <p:spPr/>
        <p:txBody>
          <a:bodyPr/>
          <a:lstStyle/>
          <a:p>
            <a:r>
              <a:rPr lang="en-US" dirty="0"/>
              <a:t>Suppose I am building a really big structure…</a:t>
            </a:r>
          </a:p>
        </p:txBody>
      </p:sp>
    </p:spTree>
    <p:extLst>
      <p:ext uri="{BB962C8B-B14F-4D97-AF65-F5344CB8AC3E}">
        <p14:creationId xmlns:p14="http://schemas.microsoft.com/office/powerpoint/2010/main" val="225931785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577ce"/>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4866"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336699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668j"/>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4866"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89131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797cj"/>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3"/>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228600" y="2590800"/>
            <a:ext cx="1804293" cy="1011095"/>
          </a:xfrm>
          <a:prstGeom prst="rect">
            <a:avLst/>
          </a:prstGeom>
          <a:noFill/>
          <a:ln w="9525">
            <a:noFill/>
            <a:miter lim="800000"/>
            <a:headEnd/>
            <a:tailEnd/>
          </a:ln>
        </p:spPr>
      </p:pic>
      <p:pic>
        <p:nvPicPr>
          <p:cNvPr id="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787621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016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541483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429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2600" y="2133600"/>
            <a:ext cx="499785" cy="704851"/>
          </a:xfrm>
          <a:prstGeom prst="rect">
            <a:avLst/>
          </a:prstGeom>
          <a:solidFill>
            <a:schemeClr val="bg1"/>
          </a:solidFill>
          <a:ln>
            <a:noFill/>
          </a:ln>
          <a:effectLst/>
        </p:spPr>
      </p:pic>
      <p:pic>
        <p:nvPicPr>
          <p:cNvPr id="5" name="Picture 4"/>
          <p:cNvPicPr>
            <a:picLocks noChangeAspect="1" noChangeArrowheads="1"/>
          </p:cNvPicPr>
          <p:nvPr/>
        </p:nvPicPr>
        <p:blipFill>
          <a:blip r:embed="rId4" cstate="print">
            <a:clrChange>
              <a:clrFrom>
                <a:srgbClr val="212830"/>
              </a:clrFrom>
              <a:clrTo>
                <a:srgbClr val="212830">
                  <a:alpha val="0"/>
                </a:srgbClr>
              </a:clrTo>
            </a:clrChange>
            <a:lum bright="10000"/>
          </a:blip>
          <a:srcRect/>
          <a:stretch>
            <a:fillRect/>
          </a:stretch>
        </p:blipFill>
        <p:spPr bwMode="auto">
          <a:xfrm>
            <a:off x="2783624" y="5715000"/>
            <a:ext cx="1409008" cy="789584"/>
          </a:xfrm>
          <a:prstGeom prst="rect">
            <a:avLst/>
          </a:prstGeom>
          <a:noFill/>
          <a:ln w="9525">
            <a:noFill/>
            <a:miter lim="800000"/>
            <a:headEnd/>
            <a:tailEnd/>
          </a:ln>
        </p:spPr>
      </p:pic>
      <p:pic>
        <p:nvPicPr>
          <p:cNvPr id="6"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86600" y="4648200"/>
            <a:ext cx="1438534" cy="705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499979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383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961238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387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071837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505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721013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3307a"/>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2284413" y="0"/>
            <a:ext cx="4575175" cy="6858000"/>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481198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Three ideas…</a:t>
            </a:r>
          </a:p>
        </p:txBody>
      </p:sp>
      <p:sp>
        <p:nvSpPr>
          <p:cNvPr id="4" name="Content Placeholder 3"/>
          <p:cNvSpPr>
            <a:spLocks noGrp="1"/>
          </p:cNvSpPr>
          <p:nvPr>
            <p:ph idx="1"/>
          </p:nvPr>
        </p:nvSpPr>
        <p:spPr/>
        <p:txBody>
          <a:bodyPr/>
          <a:lstStyle/>
          <a:p>
            <a:r>
              <a:rPr lang="en-US" dirty="0"/>
              <a:t>Evolution – Iteration – </a:t>
            </a:r>
            <a:r>
              <a:rPr lang="en-US" b="1" dirty="0"/>
              <a:t>Mistakes</a:t>
            </a:r>
            <a:r>
              <a:rPr lang="en-US" dirty="0"/>
              <a:t> - Learning</a:t>
            </a:r>
          </a:p>
          <a:p>
            <a:r>
              <a:rPr lang="en-US" dirty="0"/>
              <a:t>Creativity for Environmental Engineers can be expressed in how we solve the challenges of the interaction between fluids, particles, and geometry</a:t>
            </a:r>
          </a:p>
          <a:p>
            <a:r>
              <a:rPr lang="en-US" dirty="0"/>
              <a:t>It’s about details! (It is about all of the things that traditional textbooks tend to ignore.)</a:t>
            </a:r>
          </a:p>
          <a:p>
            <a:pPr lvl="1"/>
            <a:r>
              <a:rPr lang="en-US" dirty="0"/>
              <a:t>Density currents caused by temperature change</a:t>
            </a:r>
          </a:p>
          <a:p>
            <a:pPr lvl="1"/>
            <a:r>
              <a:rPr lang="en-US" dirty="0"/>
              <a:t>Flow distribution to reduce mean currents</a:t>
            </a:r>
          </a:p>
          <a:p>
            <a:pPr lvl="1"/>
            <a:endParaRPr lang="en-US" dirty="0"/>
          </a:p>
        </p:txBody>
      </p:sp>
    </p:spTree>
    <p:extLst>
      <p:ext uri="{BB962C8B-B14F-4D97-AF65-F5344CB8AC3E}">
        <p14:creationId xmlns:p14="http://schemas.microsoft.com/office/powerpoint/2010/main" val="209604849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2267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194512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3408a"/>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385763"/>
            <a:ext cx="9144000" cy="6472237"/>
          </a:xfrm>
          <a:prstGeom prst="rect">
            <a:avLst/>
          </a:prstGeom>
          <a:noFill/>
          <a:ln>
            <a:noFill/>
          </a:ln>
        </p:spPr>
      </p:pic>
      <p:sp>
        <p:nvSpPr>
          <p:cNvPr id="4" name="TextBox 3"/>
          <p:cNvSpPr txBox="1"/>
          <p:nvPr/>
        </p:nvSpPr>
        <p:spPr>
          <a:xfrm rot="635234">
            <a:off x="4377261" y="1642402"/>
            <a:ext cx="4990591" cy="830997"/>
          </a:xfrm>
          <a:prstGeom prst="rect">
            <a:avLst/>
          </a:prstGeom>
          <a:noFill/>
        </p:spPr>
        <p:txBody>
          <a:bodyPr wrap="square" rtlCol="0">
            <a:spAutoFit/>
          </a:bodyPr>
          <a:lstStyle/>
          <a:p>
            <a:r>
              <a:rPr lang="en-US" sz="2400" dirty="0">
                <a:latin typeface="+mn-lt"/>
              </a:rPr>
              <a:t>Double bay sedimentation tank design. No longer recommended!</a:t>
            </a:r>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194552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726bl"/>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0315" y="-38100"/>
            <a:ext cx="999569" cy="1409700"/>
          </a:xfrm>
          <a:prstGeom prst="rect">
            <a:avLst/>
          </a:prstGeom>
          <a:solidFill>
            <a:schemeClr val="bg1"/>
          </a:solidFill>
          <a:ln>
            <a:noFill/>
          </a:ln>
          <a:effectLst/>
        </p:spPr>
      </p:pic>
    </p:spTree>
    <p:extLst>
      <p:ext uri="{BB962C8B-B14F-4D97-AF65-F5344CB8AC3E}">
        <p14:creationId xmlns:p14="http://schemas.microsoft.com/office/powerpoint/2010/main" val="86066135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859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0315" y="-38100"/>
            <a:ext cx="999569" cy="1409700"/>
          </a:xfrm>
          <a:prstGeom prst="rect">
            <a:avLst/>
          </a:prstGeom>
          <a:solidFill>
            <a:schemeClr val="bg1"/>
          </a:solidFill>
          <a:ln>
            <a:noFill/>
          </a:ln>
          <a:effectLst/>
        </p:spPr>
      </p:pic>
      <p:sp>
        <p:nvSpPr>
          <p:cNvPr id="4" name="TextBox 3"/>
          <p:cNvSpPr txBox="1"/>
          <p:nvPr/>
        </p:nvSpPr>
        <p:spPr>
          <a:xfrm>
            <a:off x="6743700" y="2286000"/>
            <a:ext cx="1691938" cy="369332"/>
          </a:xfrm>
          <a:prstGeom prst="rect">
            <a:avLst/>
          </a:prstGeom>
          <a:noFill/>
        </p:spPr>
        <p:txBody>
          <a:bodyPr wrap="none" rtlCol="0">
            <a:spAutoFit/>
          </a:bodyPr>
          <a:lstStyle/>
          <a:p>
            <a:r>
              <a:rPr lang="en-US" dirty="0" err="1">
                <a:solidFill>
                  <a:schemeClr val="bg1"/>
                </a:solidFill>
                <a:latin typeface="+mn-lt"/>
              </a:rPr>
              <a:t>Sed</a:t>
            </a:r>
            <a:r>
              <a:rPr lang="en-US" dirty="0">
                <a:solidFill>
                  <a:schemeClr val="bg1"/>
                </a:solidFill>
                <a:latin typeface="+mn-lt"/>
              </a:rPr>
              <a:t> tank drains!</a:t>
            </a:r>
          </a:p>
        </p:txBody>
      </p:sp>
      <p:cxnSp>
        <p:nvCxnSpPr>
          <p:cNvPr id="6" name="Straight Arrow Connector 5"/>
          <p:cNvCxnSpPr>
            <a:stCxn id="4" idx="3"/>
          </p:cNvCxnSpPr>
          <p:nvPr/>
        </p:nvCxnSpPr>
        <p:spPr>
          <a:xfrm>
            <a:off x="8435638" y="2470666"/>
            <a:ext cx="194461" cy="184666"/>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834024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931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0315" y="-38100"/>
            <a:ext cx="999569" cy="1409700"/>
          </a:xfrm>
          <a:prstGeom prst="rect">
            <a:avLst/>
          </a:prstGeom>
          <a:solidFill>
            <a:schemeClr val="bg1"/>
          </a:solidFill>
          <a:ln>
            <a:noFill/>
          </a:ln>
          <a:effectLst/>
        </p:spPr>
      </p:pic>
    </p:spTree>
    <p:extLst>
      <p:ext uri="{BB962C8B-B14F-4D97-AF65-F5344CB8AC3E}">
        <p14:creationId xmlns:p14="http://schemas.microsoft.com/office/powerpoint/2010/main" val="388407742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022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0315" y="-38100"/>
            <a:ext cx="999569" cy="1409700"/>
          </a:xfrm>
          <a:prstGeom prst="rect">
            <a:avLst/>
          </a:prstGeom>
          <a:solidFill>
            <a:schemeClr val="bg1"/>
          </a:solidFill>
          <a:ln>
            <a:noFill/>
          </a:ln>
          <a:effectLst/>
        </p:spPr>
      </p:pic>
    </p:spTree>
    <p:extLst>
      <p:ext uri="{BB962C8B-B14F-4D97-AF65-F5344CB8AC3E}">
        <p14:creationId xmlns:p14="http://schemas.microsoft.com/office/powerpoint/2010/main" val="427902337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2458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0315" y="-38100"/>
            <a:ext cx="999569" cy="1409700"/>
          </a:xfrm>
          <a:prstGeom prst="rect">
            <a:avLst/>
          </a:prstGeom>
          <a:solidFill>
            <a:schemeClr val="bg1"/>
          </a:solidFill>
          <a:ln>
            <a:noFill/>
          </a:ln>
          <a:effectLst/>
        </p:spPr>
      </p:pic>
    </p:spTree>
    <p:extLst>
      <p:ext uri="{BB962C8B-B14F-4D97-AF65-F5344CB8AC3E}">
        <p14:creationId xmlns:p14="http://schemas.microsoft.com/office/powerpoint/2010/main" val="371318761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068240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57785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068344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Inventing Perfection</a:t>
            </a:r>
          </a:p>
        </p:txBody>
      </p:sp>
      <p:sp>
        <p:nvSpPr>
          <p:cNvPr id="3" name="Content Placeholder 2"/>
          <p:cNvSpPr>
            <a:spLocks noGrp="1"/>
          </p:cNvSpPr>
          <p:nvPr>
            <p:ph idx="1"/>
          </p:nvPr>
        </p:nvSpPr>
        <p:spPr>
          <a:xfrm>
            <a:off x="228600" y="1600200"/>
            <a:ext cx="8229600" cy="4525963"/>
          </a:xfrm>
        </p:spPr>
        <p:txBody>
          <a:bodyPr/>
          <a:lstStyle/>
          <a:p>
            <a:r>
              <a:rPr lang="en-US" i="1" dirty="0"/>
              <a:t>“Furthermore, as the full scale plant is already in operation, the need for further design changes is not clear.”</a:t>
            </a:r>
            <a:br>
              <a:rPr lang="en-US" i="1" dirty="0"/>
            </a:br>
            <a:r>
              <a:rPr lang="en-US" i="1" dirty="0"/>
              <a:t>			-(Anonymous Reviewer)</a:t>
            </a:r>
          </a:p>
          <a:p>
            <a:r>
              <a:rPr lang="en-US" i="1" dirty="0"/>
              <a:t>Ideas spring fully formed </a:t>
            </a:r>
            <a:br>
              <a:rPr lang="en-US" i="1" dirty="0"/>
            </a:br>
            <a:r>
              <a:rPr lang="en-US" i="1" dirty="0"/>
              <a:t>from their creator’s mind?</a:t>
            </a:r>
          </a:p>
          <a:p>
            <a:r>
              <a:rPr lang="en-US" dirty="0"/>
              <a:t>Athena leaped from Zeus's </a:t>
            </a:r>
            <a:br>
              <a:rPr lang="en-US" dirty="0"/>
            </a:br>
            <a:r>
              <a:rPr lang="en-US" dirty="0"/>
              <a:t>head, fully grown and armed</a:t>
            </a:r>
          </a:p>
          <a:p>
            <a:endParaRPr lang="en-US" i="1" dirty="0"/>
          </a:p>
          <a:p>
            <a:endParaRPr lang="en-US" dirty="0"/>
          </a:p>
          <a:p>
            <a:endParaRPr lang="en-US" dirty="0"/>
          </a:p>
        </p:txBody>
      </p:sp>
      <p:sp>
        <p:nvSpPr>
          <p:cNvPr id="4" name="TextBox 3"/>
          <p:cNvSpPr txBox="1"/>
          <p:nvPr/>
        </p:nvSpPr>
        <p:spPr>
          <a:xfrm>
            <a:off x="685800" y="6248400"/>
            <a:ext cx="5667705" cy="461665"/>
          </a:xfrm>
          <a:prstGeom prst="rect">
            <a:avLst/>
          </a:prstGeom>
          <a:noFill/>
        </p:spPr>
        <p:txBody>
          <a:bodyPr wrap="none" rtlCol="0">
            <a:spAutoFit/>
          </a:bodyPr>
          <a:lstStyle/>
          <a:p>
            <a:r>
              <a:rPr lang="en-US" sz="2400" dirty="0">
                <a:hlinkClick r:id="rId3"/>
              </a:rPr>
              <a:t>http://designserver.cee.cornell.edu/Designs</a:t>
            </a:r>
            <a:endParaRPr lang="en-US" sz="2400" dirty="0">
              <a:latin typeface="+mn-lt"/>
            </a:endParaRPr>
          </a:p>
        </p:txBody>
      </p:sp>
      <p:pic>
        <p:nvPicPr>
          <p:cNvPr id="143362" name="Picture 2" descr="Birth of Athena from the head of Zeus, with Hephaestus | Greek vase, Athenian black figure kylix"/>
          <p:cNvPicPr>
            <a:picLocks noChangeAspect="1" noChangeArrowheads="1"/>
          </p:cNvPicPr>
          <p:nvPr/>
        </p:nvPicPr>
        <p:blipFill>
          <a:blip r:embed="rId4" cstate="print"/>
          <a:srcRect/>
          <a:stretch>
            <a:fillRect/>
          </a:stretch>
        </p:blipFill>
        <p:spPr bwMode="auto">
          <a:xfrm>
            <a:off x="5704300" y="3733800"/>
            <a:ext cx="3287299" cy="2299133"/>
          </a:xfrm>
          <a:prstGeom prst="rect">
            <a:avLst/>
          </a:prstGeom>
          <a:noFill/>
        </p:spPr>
      </p:pic>
    </p:spTree>
    <p:extLst>
      <p:ext uri="{BB962C8B-B14F-4D97-AF65-F5344CB8AC3E}">
        <p14:creationId xmlns:p14="http://schemas.microsoft.com/office/powerpoint/2010/main" val="210361684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433278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DSC_028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spTree>
    <p:extLst>
      <p:ext uri="{BB962C8B-B14F-4D97-AF65-F5344CB8AC3E}">
        <p14:creationId xmlns:p14="http://schemas.microsoft.com/office/powerpoint/2010/main" val="350328106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DSC_043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409700"/>
            <a:ext cx="9144000" cy="6057900"/>
          </a:xfrm>
          <a:prstGeom prst="rect">
            <a:avLst/>
          </a:prstGeom>
          <a:noFill/>
          <a:ln>
            <a:noFill/>
          </a:ln>
        </p:spPr>
      </p:pic>
      <p:sp>
        <p:nvSpPr>
          <p:cNvPr id="3" name="TextBox 2"/>
          <p:cNvSpPr txBox="1"/>
          <p:nvPr/>
        </p:nvSpPr>
        <p:spPr>
          <a:xfrm rot="350238">
            <a:off x="1057868" y="2227609"/>
            <a:ext cx="2448926" cy="2246769"/>
          </a:xfrm>
          <a:prstGeom prst="rect">
            <a:avLst/>
          </a:prstGeom>
          <a:noFill/>
        </p:spPr>
        <p:txBody>
          <a:bodyPr wrap="square" rtlCol="0">
            <a:spAutoFit/>
          </a:bodyPr>
          <a:lstStyle/>
          <a:p>
            <a:r>
              <a:rPr lang="en-US" sz="2800" dirty="0">
                <a:latin typeface="+mn-lt"/>
              </a:rPr>
              <a:t>Flocculated water </a:t>
            </a:r>
          </a:p>
          <a:p>
            <a:r>
              <a:rPr lang="en-US" sz="2800" dirty="0"/>
              <a:t>e</a:t>
            </a:r>
            <a:r>
              <a:rPr lang="en-US" sz="2800" dirty="0">
                <a:latin typeface="+mn-lt"/>
              </a:rPr>
              <a:t>ntering the sedimentation </a:t>
            </a:r>
            <a:r>
              <a:rPr lang="en-US" sz="2800" dirty="0"/>
              <a:t>t</a:t>
            </a:r>
            <a:r>
              <a:rPr lang="en-US" sz="2800" dirty="0">
                <a:latin typeface="+mn-lt"/>
              </a:rPr>
              <a:t>ank</a:t>
            </a:r>
          </a:p>
        </p:txBody>
      </p:sp>
      <p:sp>
        <p:nvSpPr>
          <p:cNvPr id="4" name="TextBox 3"/>
          <p:cNvSpPr txBox="1"/>
          <p:nvPr/>
        </p:nvSpPr>
        <p:spPr>
          <a:xfrm>
            <a:off x="7086600" y="2341746"/>
            <a:ext cx="1295400" cy="954107"/>
          </a:xfrm>
          <a:prstGeom prst="rect">
            <a:avLst/>
          </a:prstGeom>
          <a:noFill/>
        </p:spPr>
        <p:txBody>
          <a:bodyPr wrap="square" rtlCol="0">
            <a:spAutoFit/>
          </a:bodyPr>
          <a:lstStyle/>
          <a:p>
            <a:r>
              <a:rPr lang="en-US" sz="2800" dirty="0">
                <a:latin typeface="+mn-lt"/>
              </a:rPr>
              <a:t>Settled water</a:t>
            </a:r>
          </a:p>
        </p:txBody>
      </p:sp>
      <p:cxnSp>
        <p:nvCxnSpPr>
          <p:cNvPr id="6" name="Straight Arrow Connector 5"/>
          <p:cNvCxnSpPr/>
          <p:nvPr/>
        </p:nvCxnSpPr>
        <p:spPr>
          <a:xfrm flipH="1">
            <a:off x="6096000" y="2818799"/>
            <a:ext cx="990600" cy="53400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7" name="Picture 2" descr="https://lh6.googleusercontent.com/-khPS_1Dx_mg/U4yW6v-TlHI/AAAAAAAAuoU/JOmPFiBzZcY/s800/IMG_3891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16736" y="-28575"/>
            <a:ext cx="1425778" cy="1429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54229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2" name="TextBox 21">
            <a:extLst>
              <a:ext uri="{FF2B5EF4-FFF2-40B4-BE49-F238E27FC236}">
                <a16:creationId xmlns:a16="http://schemas.microsoft.com/office/drawing/2014/main" id="{FEE65D1B-7409-40A7-A734-A2A7602FCC6C}"/>
              </a:ext>
            </a:extLst>
          </p:cNvPr>
          <p:cNvSpPr txBox="1"/>
          <p:nvPr/>
        </p:nvSpPr>
        <p:spPr>
          <a:xfrm>
            <a:off x="4495800"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4" name="Rectangle 3">
            <a:extLst>
              <a:ext uri="{FF2B5EF4-FFF2-40B4-BE49-F238E27FC236}">
                <a16:creationId xmlns:a16="http://schemas.microsoft.com/office/drawing/2014/main" id="{FC31D89C-DE2D-4949-A642-35D70303BE2F}"/>
              </a:ext>
            </a:extLst>
          </p:cNvPr>
          <p:cNvSpPr>
            <a:spLocks noGrp="1" noChangeArrowheads="1"/>
          </p:cNvSpPr>
          <p:nvPr>
            <p:ph sz="half" idx="1"/>
          </p:nvPr>
        </p:nvSpPr>
        <p:spPr>
          <a:xfrm>
            <a:off x="2135316" y="1600200"/>
            <a:ext cx="5865684" cy="4827234"/>
          </a:xfrm>
        </p:spPr>
        <p:txBody>
          <a:bodyPr/>
          <a:lstStyle/>
          <a:p>
            <a:r>
              <a:rPr lang="en-US" sz="3400" dirty="0">
                <a:solidFill>
                  <a:schemeClr val="bg1">
                    <a:lumMod val="75000"/>
                  </a:schemeClr>
                </a:solidFill>
              </a:rPr>
              <a:t>How to Innovate and Design</a:t>
            </a:r>
          </a:p>
          <a:p>
            <a:r>
              <a:rPr lang="en-US" sz="3400" dirty="0">
                <a:solidFill>
                  <a:schemeClr val="bg1">
                    <a:lumMod val="75000"/>
                  </a:schemeClr>
                </a:solidFill>
              </a:rPr>
              <a:t>The </a:t>
            </a:r>
            <a:r>
              <a:rPr lang="en-US" sz="3400" dirty="0" err="1">
                <a:solidFill>
                  <a:schemeClr val="bg1">
                    <a:lumMod val="75000"/>
                  </a:schemeClr>
                </a:solidFill>
              </a:rPr>
              <a:t>AguaClara</a:t>
            </a:r>
            <a:r>
              <a:rPr lang="en-US" sz="3400" dirty="0">
                <a:solidFill>
                  <a:schemeClr val="bg1">
                    <a:lumMod val="75000"/>
                  </a:schemeClr>
                </a:solidFill>
              </a:rPr>
              <a:t> Consortium</a:t>
            </a:r>
          </a:p>
          <a:p>
            <a:r>
              <a:rPr lang="en-US" sz="3400" dirty="0">
                <a:solidFill>
                  <a:schemeClr val="bg1">
                    <a:lumMod val="75000"/>
                  </a:schemeClr>
                </a:solidFill>
              </a:rPr>
              <a:t>High-tech and Elegance</a:t>
            </a:r>
          </a:p>
          <a:p>
            <a:r>
              <a:rPr lang="en-US" sz="3400" dirty="0">
                <a:solidFill>
                  <a:schemeClr val="bg1">
                    <a:lumMod val="75000"/>
                  </a:schemeClr>
                </a:solidFill>
              </a:rPr>
              <a:t>Pride of ownership</a:t>
            </a:r>
          </a:p>
          <a:p>
            <a:r>
              <a:rPr lang="en-US" sz="3400" dirty="0" err="1">
                <a:solidFill>
                  <a:schemeClr val="bg1">
                    <a:lumMod val="75000"/>
                  </a:schemeClr>
                </a:solidFill>
              </a:rPr>
              <a:t>AguaClara</a:t>
            </a:r>
            <a:r>
              <a:rPr lang="en-US" sz="3400" dirty="0">
                <a:solidFill>
                  <a:schemeClr val="bg1">
                    <a:lumMod val="75000"/>
                  </a:schemeClr>
                </a:solidFill>
              </a:rPr>
              <a:t> technologies and plants </a:t>
            </a:r>
          </a:p>
          <a:p>
            <a:r>
              <a:rPr lang="en-US" sz="3400" b="1" dirty="0"/>
              <a:t>Philosophy and Reflections</a:t>
            </a:r>
          </a:p>
          <a:p>
            <a:endParaRPr lang="en-US" sz="3400" dirty="0"/>
          </a:p>
        </p:txBody>
      </p:sp>
      <p:pic>
        <p:nvPicPr>
          <p:cNvPr id="5" name="Picture 2" descr="Birth of Athena from the head of Zeus, with Hephaestus | Greek vase, Athenian black figure kylix">
            <a:hlinkClick r:id="rId3" action="ppaction://hlinksldjump"/>
            <a:extLst>
              <a:ext uri="{FF2B5EF4-FFF2-40B4-BE49-F238E27FC236}">
                <a16:creationId xmlns:a16="http://schemas.microsoft.com/office/drawing/2014/main" id="{13041660-72B1-46FF-A916-4DEE05FDD917}"/>
              </a:ext>
            </a:extLst>
          </p:cNvPr>
          <p:cNvPicPr>
            <a:picLocks noChangeAspect="1" noChangeArrowheads="1"/>
          </p:cNvPicPr>
          <p:nvPr/>
        </p:nvPicPr>
        <p:blipFill>
          <a:blip r:embed="rId4" cstate="print"/>
          <a:srcRect/>
          <a:stretch>
            <a:fillRect/>
          </a:stretch>
        </p:blipFill>
        <p:spPr bwMode="auto">
          <a:xfrm>
            <a:off x="1550677" y="1586753"/>
            <a:ext cx="734827" cy="513937"/>
          </a:xfrm>
          <a:prstGeom prst="rect">
            <a:avLst/>
          </a:prstGeom>
          <a:noFill/>
        </p:spPr>
      </p:pic>
      <p:pic>
        <p:nvPicPr>
          <p:cNvPr id="6" name="Picture 5">
            <a:hlinkClick r:id="rId5" action="ppaction://hlinksldjump"/>
            <a:extLst>
              <a:ext uri="{FF2B5EF4-FFF2-40B4-BE49-F238E27FC236}">
                <a16:creationId xmlns:a16="http://schemas.microsoft.com/office/drawing/2014/main" id="{AF5307D3-A4C9-454F-ADA5-A4A81A1167CB}"/>
              </a:ext>
            </a:extLst>
          </p:cNvPr>
          <p:cNvPicPr>
            <a:picLocks noChangeAspect="1"/>
          </p:cNvPicPr>
          <p:nvPr/>
        </p:nvPicPr>
        <p:blipFill rotWithShape="1">
          <a:blip r:embed="rId6"/>
          <a:srcRect r="6253"/>
          <a:stretch/>
        </p:blipFill>
        <p:spPr>
          <a:xfrm>
            <a:off x="1293384" y="2114137"/>
            <a:ext cx="992120" cy="629063"/>
          </a:xfrm>
          <a:prstGeom prst="rect">
            <a:avLst/>
          </a:prstGeom>
        </p:spPr>
      </p:pic>
      <p:pic>
        <p:nvPicPr>
          <p:cNvPr id="7" name="Picture 4" descr="http://cdn2-b.examiner.com/sites/default/files/styles/image_content_width/hash/4b/27/MIL%20on_0.jpg?itok=SBV-sY2u">
            <a:hlinkClick r:id="rId7" action="ppaction://hlinksldjump"/>
            <a:extLst>
              <a:ext uri="{FF2B5EF4-FFF2-40B4-BE49-F238E27FC236}">
                <a16:creationId xmlns:a16="http://schemas.microsoft.com/office/drawing/2014/main" id="{DBD93A4D-FDE9-4AE8-B6B6-2B17D06C53D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73111" y="3527673"/>
            <a:ext cx="512393" cy="4151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windmill">
            <a:hlinkClick r:id="rId9" action="ppaction://hlinksldjump"/>
            <a:extLst>
              <a:ext uri="{FF2B5EF4-FFF2-40B4-BE49-F238E27FC236}">
                <a16:creationId xmlns:a16="http://schemas.microsoft.com/office/drawing/2014/main" id="{123EFB7B-1B58-4067-9563-55498E43FCF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31992" y="2811851"/>
            <a:ext cx="553512" cy="4151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hlinkClick r:id="rId11" action="ppaction://hlinksldjump"/>
            <a:extLst>
              <a:ext uri="{FF2B5EF4-FFF2-40B4-BE49-F238E27FC236}">
                <a16:creationId xmlns:a16="http://schemas.microsoft.com/office/drawing/2014/main" id="{894AE154-40DC-41E9-A7D3-9ACC70A2DC5A}"/>
              </a:ext>
            </a:extLst>
          </p:cNvPr>
          <p:cNvPicPr>
            <a:picLocks noChangeAspect="1" noChangeArrowheads="1"/>
          </p:cNvPicPr>
          <p:nvPr/>
        </p:nvPicPr>
        <p:blipFill>
          <a:blip r:embed="rId12"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547468" y="4171406"/>
            <a:ext cx="738036" cy="527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descr="https://lh4.googleusercontent.com/-JDVXt4qs_mM/Uu_bub_jnuI/AAAAAAAAtpQ/QNSessXKpxs/s912/IMG_3373a.jpg">
            <a:hlinkClick r:id="rId13" action="ppaction://hlinksldjump"/>
            <a:extLst>
              <a:ext uri="{FF2B5EF4-FFF2-40B4-BE49-F238E27FC236}">
                <a16:creationId xmlns:a16="http://schemas.microsoft.com/office/drawing/2014/main" id="{3FA5DCDE-3AE7-4EBF-9D70-9A60C86CC674}"/>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479905" y="5221941"/>
            <a:ext cx="805599" cy="527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37441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Key Innovations</a:t>
            </a:r>
          </a:p>
        </p:txBody>
      </p:sp>
      <p:sp>
        <p:nvSpPr>
          <p:cNvPr id="3" name="Content Placeholder 2"/>
          <p:cNvSpPr>
            <a:spLocks noGrp="1"/>
          </p:cNvSpPr>
          <p:nvPr>
            <p:ph idx="1"/>
          </p:nvPr>
        </p:nvSpPr>
        <p:spPr/>
        <p:txBody>
          <a:bodyPr/>
          <a:lstStyle/>
          <a:p>
            <a:r>
              <a:rPr lang="en-US" dirty="0"/>
              <a:t>AguaClara is open source engineering: </a:t>
            </a:r>
          </a:p>
          <a:p>
            <a:pPr lvl="1"/>
            <a:r>
              <a:rPr lang="en-US" dirty="0"/>
              <a:t>Many inventions, </a:t>
            </a:r>
            <a:r>
              <a:rPr lang="en-US" b="1" dirty="0"/>
              <a:t>ZERO patents</a:t>
            </a:r>
          </a:p>
          <a:p>
            <a:pPr lvl="1"/>
            <a:r>
              <a:rPr lang="en-US" dirty="0"/>
              <a:t>Our technologies are described on our website and published in the literature. </a:t>
            </a:r>
          </a:p>
          <a:p>
            <a:pPr lvl="1"/>
            <a:r>
              <a:rPr lang="en-US" dirty="0"/>
              <a:t>Our </a:t>
            </a:r>
            <a:r>
              <a:rPr lang="en-US" dirty="0">
                <a:hlinkClick r:id="rId3"/>
              </a:rPr>
              <a:t>example designs are available on the web</a:t>
            </a:r>
            <a:r>
              <a:rPr lang="en-US" dirty="0"/>
              <a:t>! </a:t>
            </a:r>
          </a:p>
          <a:p>
            <a:pPr lvl="1"/>
            <a:r>
              <a:rPr lang="en-US" dirty="0"/>
              <a:t>Our technologies </a:t>
            </a:r>
            <a:r>
              <a:rPr lang="en-US" b="1" dirty="0"/>
              <a:t>use ZERO electricity </a:t>
            </a:r>
            <a:r>
              <a:rPr lang="en-US" dirty="0"/>
              <a:t>(except for batteries in the turbidimeters)</a:t>
            </a:r>
          </a:p>
          <a:p>
            <a:r>
              <a:rPr lang="en-US" dirty="0"/>
              <a:t>Some plant </a:t>
            </a:r>
            <a:r>
              <a:rPr lang="en-US" b="1" dirty="0">
                <a:hlinkClick r:id="rId4"/>
              </a:rPr>
              <a:t>performance data is online</a:t>
            </a:r>
            <a:br>
              <a:rPr lang="en-US" dirty="0"/>
            </a:br>
            <a:endParaRPr lang="en-US" dirty="0"/>
          </a:p>
        </p:txBody>
      </p:sp>
    </p:spTree>
    <p:extLst>
      <p:ext uri="{BB962C8B-B14F-4D97-AF65-F5344CB8AC3E}">
        <p14:creationId xmlns:p14="http://schemas.microsoft.com/office/powerpoint/2010/main" val="353807478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266699" y="1600200"/>
            <a:ext cx="4305302" cy="3886200"/>
          </a:xfrm>
          <a:custGeom>
            <a:avLst/>
            <a:gdLst>
              <a:gd name="connsiteX0" fmla="*/ 0 w 2552699"/>
              <a:gd name="connsiteY0" fmla="*/ 0 h 4305300"/>
              <a:gd name="connsiteX1" fmla="*/ 2127241 w 2552699"/>
              <a:gd name="connsiteY1" fmla="*/ 0 h 4305300"/>
              <a:gd name="connsiteX2" fmla="*/ 2552699 w 2552699"/>
              <a:gd name="connsiteY2" fmla="*/ 425458 h 4305300"/>
              <a:gd name="connsiteX3" fmla="*/ 2552699 w 2552699"/>
              <a:gd name="connsiteY3" fmla="*/ 4305300 h 4305300"/>
              <a:gd name="connsiteX4" fmla="*/ 0 w 2552699"/>
              <a:gd name="connsiteY4" fmla="*/ 4305300 h 4305300"/>
              <a:gd name="connsiteX5" fmla="*/ 0 w 2552699"/>
              <a:gd name="connsiteY5" fmla="*/ 0 h 430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2699" h="4305300">
                <a:moveTo>
                  <a:pt x="0" y="4305299"/>
                </a:moveTo>
                <a:lnTo>
                  <a:pt x="0" y="717564"/>
                </a:lnTo>
                <a:cubicBezTo>
                  <a:pt x="0" y="321265"/>
                  <a:pt x="112942" y="1"/>
                  <a:pt x="252263" y="1"/>
                </a:cubicBezTo>
                <a:lnTo>
                  <a:pt x="2552699" y="1"/>
                </a:lnTo>
                <a:lnTo>
                  <a:pt x="2552699" y="4305299"/>
                </a:lnTo>
                <a:lnTo>
                  <a:pt x="0" y="4305299"/>
                </a:lnTo>
                <a:close/>
              </a:path>
            </a:pathLst>
          </a:custGeom>
          <a:ln>
            <a:solidFill>
              <a:schemeClr val="accent1"/>
            </a:solidFill>
          </a:ln>
        </p:spPr>
        <p:style>
          <a:lnRef idx="3">
            <a:schemeClr val="accent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56464" tIns="156464" rIns="156464" bIns="794638" numCol="1" spcCol="1270" anchor="t" anchorCtr="0">
            <a:noAutofit/>
          </a:bodyPr>
          <a:lstStyle/>
          <a:p>
            <a:pPr lvl="0" algn="ctr" defTabSz="977900">
              <a:lnSpc>
                <a:spcPct val="90000"/>
              </a:lnSpc>
              <a:spcBef>
                <a:spcPct val="0"/>
              </a:spcBef>
              <a:spcAft>
                <a:spcPct val="35000"/>
              </a:spcAft>
            </a:pPr>
            <a:r>
              <a:rPr lang="en-US" sz="2200" u="sng" kern="1200" dirty="0"/>
              <a:t>CAPITAL COST</a:t>
            </a:r>
          </a:p>
          <a:p>
            <a:pPr lvl="0" algn="ctr" defTabSz="977900">
              <a:lnSpc>
                <a:spcPct val="90000"/>
              </a:lnSpc>
              <a:spcBef>
                <a:spcPct val="0"/>
              </a:spcBef>
              <a:spcAft>
                <a:spcPct val="35000"/>
              </a:spcAft>
            </a:pPr>
            <a:r>
              <a:rPr lang="en-US" sz="2200" kern="1200" dirty="0"/>
              <a:t>$50,000 + $8000 per L/s of capacity*</a:t>
            </a:r>
          </a:p>
        </p:txBody>
      </p:sp>
      <p:sp>
        <p:nvSpPr>
          <p:cNvPr id="5" name="Freeform 4"/>
          <p:cNvSpPr/>
          <p:nvPr/>
        </p:nvSpPr>
        <p:spPr>
          <a:xfrm>
            <a:off x="4571999" y="1600200"/>
            <a:ext cx="4305301" cy="3886199"/>
          </a:xfrm>
          <a:custGeom>
            <a:avLst/>
            <a:gdLst>
              <a:gd name="connsiteX0" fmla="*/ 0 w 4305300"/>
              <a:gd name="connsiteY0" fmla="*/ 0 h 2552699"/>
              <a:gd name="connsiteX1" fmla="*/ 3879842 w 4305300"/>
              <a:gd name="connsiteY1" fmla="*/ 0 h 2552699"/>
              <a:gd name="connsiteX2" fmla="*/ 4305300 w 4305300"/>
              <a:gd name="connsiteY2" fmla="*/ 425458 h 2552699"/>
              <a:gd name="connsiteX3" fmla="*/ 4305300 w 4305300"/>
              <a:gd name="connsiteY3" fmla="*/ 2552699 h 2552699"/>
              <a:gd name="connsiteX4" fmla="*/ 0 w 4305300"/>
              <a:gd name="connsiteY4" fmla="*/ 2552699 h 2552699"/>
              <a:gd name="connsiteX5" fmla="*/ 0 w 4305300"/>
              <a:gd name="connsiteY5" fmla="*/ 0 h 2552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5300" h="2552699">
                <a:moveTo>
                  <a:pt x="0" y="0"/>
                </a:moveTo>
                <a:lnTo>
                  <a:pt x="3879842" y="0"/>
                </a:lnTo>
                <a:cubicBezTo>
                  <a:pt x="4114816" y="0"/>
                  <a:pt x="4305300" y="190484"/>
                  <a:pt x="4305300" y="425458"/>
                </a:cubicBezTo>
                <a:lnTo>
                  <a:pt x="4305300" y="2552699"/>
                </a:lnTo>
                <a:lnTo>
                  <a:pt x="0" y="2552699"/>
                </a:lnTo>
                <a:lnTo>
                  <a:pt x="0" y="0"/>
                </a:lnTo>
                <a:close/>
              </a:path>
            </a:pathLst>
          </a:custGeom>
          <a:ln>
            <a:solidFill>
              <a:schemeClr val="accent1"/>
            </a:solidFill>
          </a:ln>
        </p:spPr>
        <p:style>
          <a:lnRef idx="3">
            <a:schemeClr val="accent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56464" tIns="156464" rIns="156464" bIns="794638" numCol="1" spcCol="1270" anchor="t" anchorCtr="0">
            <a:noAutofit/>
          </a:bodyPr>
          <a:lstStyle/>
          <a:p>
            <a:pPr lvl="0" algn="ctr" defTabSz="977900">
              <a:lnSpc>
                <a:spcPct val="90000"/>
              </a:lnSpc>
              <a:spcBef>
                <a:spcPct val="0"/>
              </a:spcBef>
              <a:spcAft>
                <a:spcPct val="35000"/>
              </a:spcAft>
            </a:pPr>
            <a:r>
              <a:rPr lang="en-US" sz="2200" u="sng" kern="1200" dirty="0"/>
              <a:t>OPERATING COST</a:t>
            </a:r>
          </a:p>
          <a:p>
            <a:pPr lvl="0" algn="ctr" defTabSz="977900">
              <a:lnSpc>
                <a:spcPct val="90000"/>
              </a:lnSpc>
              <a:spcBef>
                <a:spcPct val="0"/>
              </a:spcBef>
              <a:spcAft>
                <a:spcPct val="35000"/>
              </a:spcAft>
            </a:pPr>
            <a:r>
              <a:rPr lang="en-US" sz="2200" kern="1200" dirty="0"/>
              <a:t>$5 per person per year</a:t>
            </a:r>
          </a:p>
          <a:p>
            <a:pPr lvl="0" algn="ctr" defTabSz="977900">
              <a:lnSpc>
                <a:spcPct val="90000"/>
              </a:lnSpc>
              <a:spcBef>
                <a:spcPct val="0"/>
              </a:spcBef>
              <a:spcAft>
                <a:spcPct val="35000"/>
              </a:spcAft>
            </a:pPr>
            <a:r>
              <a:rPr lang="en-US" sz="2200" kern="1200" dirty="0"/>
              <a:t>or $50 per </a:t>
            </a:r>
            <a:r>
              <a:rPr lang="en-US" sz="2200" b="1" kern="1200" dirty="0"/>
              <a:t>million</a:t>
            </a:r>
            <a:r>
              <a:rPr lang="en-US" sz="2200" kern="1200" dirty="0"/>
              <a:t> liters</a:t>
            </a:r>
          </a:p>
        </p:txBody>
      </p:sp>
      <p:sp>
        <p:nvSpPr>
          <p:cNvPr id="6" name="Freeform 5"/>
          <p:cNvSpPr/>
          <p:nvPr/>
        </p:nvSpPr>
        <p:spPr>
          <a:xfrm>
            <a:off x="266700" y="5486399"/>
            <a:ext cx="4305301" cy="1219198"/>
          </a:xfrm>
          <a:custGeom>
            <a:avLst/>
            <a:gdLst>
              <a:gd name="connsiteX0" fmla="*/ 0 w 4305300"/>
              <a:gd name="connsiteY0" fmla="*/ 0 h 2552699"/>
              <a:gd name="connsiteX1" fmla="*/ 3879842 w 4305300"/>
              <a:gd name="connsiteY1" fmla="*/ 0 h 2552699"/>
              <a:gd name="connsiteX2" fmla="*/ 4305300 w 4305300"/>
              <a:gd name="connsiteY2" fmla="*/ 425458 h 2552699"/>
              <a:gd name="connsiteX3" fmla="*/ 4305300 w 4305300"/>
              <a:gd name="connsiteY3" fmla="*/ 2552699 h 2552699"/>
              <a:gd name="connsiteX4" fmla="*/ 0 w 4305300"/>
              <a:gd name="connsiteY4" fmla="*/ 2552699 h 2552699"/>
              <a:gd name="connsiteX5" fmla="*/ 0 w 4305300"/>
              <a:gd name="connsiteY5" fmla="*/ 0 h 2552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5300" h="2552699">
                <a:moveTo>
                  <a:pt x="4305300" y="2552699"/>
                </a:moveTo>
                <a:lnTo>
                  <a:pt x="425458" y="2552699"/>
                </a:lnTo>
                <a:cubicBezTo>
                  <a:pt x="190484" y="2552699"/>
                  <a:pt x="0" y="2362215"/>
                  <a:pt x="0" y="2127241"/>
                </a:cubicBezTo>
                <a:lnTo>
                  <a:pt x="0" y="0"/>
                </a:lnTo>
                <a:lnTo>
                  <a:pt x="4305300" y="0"/>
                </a:lnTo>
                <a:lnTo>
                  <a:pt x="4305300" y="2552699"/>
                </a:lnTo>
                <a:close/>
              </a:path>
            </a:pathLst>
          </a:custGeom>
          <a:ln>
            <a:solidFill>
              <a:schemeClr val="accent1"/>
            </a:solidFill>
          </a:ln>
        </p:spPr>
        <p:style>
          <a:lnRef idx="3">
            <a:schemeClr val="accent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56463" tIns="182880" rIns="156465" bIns="156463" numCol="1" spcCol="1270" anchor="t" anchorCtr="0">
            <a:noAutofit/>
          </a:bodyPr>
          <a:lstStyle/>
          <a:p>
            <a:pPr lvl="0" algn="ctr" defTabSz="977900">
              <a:lnSpc>
                <a:spcPct val="90000"/>
              </a:lnSpc>
              <a:spcBef>
                <a:spcPct val="0"/>
              </a:spcBef>
              <a:spcAft>
                <a:spcPct val="35000"/>
              </a:spcAft>
            </a:pPr>
            <a:endParaRPr lang="en-US" sz="2200" kern="1200" dirty="0"/>
          </a:p>
        </p:txBody>
      </p:sp>
      <p:sp>
        <p:nvSpPr>
          <p:cNvPr id="7" name="Freeform 6"/>
          <p:cNvSpPr/>
          <p:nvPr/>
        </p:nvSpPr>
        <p:spPr>
          <a:xfrm>
            <a:off x="4571999" y="5486400"/>
            <a:ext cx="4305301" cy="1219198"/>
          </a:xfrm>
          <a:custGeom>
            <a:avLst/>
            <a:gdLst>
              <a:gd name="connsiteX0" fmla="*/ 0 w 2552699"/>
              <a:gd name="connsiteY0" fmla="*/ 0 h 4305300"/>
              <a:gd name="connsiteX1" fmla="*/ 2127241 w 2552699"/>
              <a:gd name="connsiteY1" fmla="*/ 0 h 4305300"/>
              <a:gd name="connsiteX2" fmla="*/ 2552699 w 2552699"/>
              <a:gd name="connsiteY2" fmla="*/ 425458 h 4305300"/>
              <a:gd name="connsiteX3" fmla="*/ 2552699 w 2552699"/>
              <a:gd name="connsiteY3" fmla="*/ 4305300 h 4305300"/>
              <a:gd name="connsiteX4" fmla="*/ 0 w 2552699"/>
              <a:gd name="connsiteY4" fmla="*/ 4305300 h 4305300"/>
              <a:gd name="connsiteX5" fmla="*/ 0 w 2552699"/>
              <a:gd name="connsiteY5" fmla="*/ 0 h 430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2699" h="4305300">
                <a:moveTo>
                  <a:pt x="2552699" y="1"/>
                </a:moveTo>
                <a:lnTo>
                  <a:pt x="2552699" y="3587736"/>
                </a:lnTo>
                <a:cubicBezTo>
                  <a:pt x="2552699" y="3984035"/>
                  <a:pt x="2439757" y="4305299"/>
                  <a:pt x="2300436" y="4305299"/>
                </a:cubicBezTo>
                <a:lnTo>
                  <a:pt x="0" y="4305299"/>
                </a:lnTo>
                <a:lnTo>
                  <a:pt x="0" y="1"/>
                </a:lnTo>
                <a:lnTo>
                  <a:pt x="2552699" y="1"/>
                </a:lnTo>
                <a:close/>
              </a:path>
            </a:pathLst>
          </a:custGeom>
          <a:ln>
            <a:solidFill>
              <a:schemeClr val="accent1"/>
            </a:solidFill>
          </a:ln>
        </p:spPr>
        <p:style>
          <a:lnRef idx="3">
            <a:schemeClr val="accent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56465" tIns="182880" rIns="156464" bIns="156464" numCol="1" spcCol="1270" anchor="t" anchorCtr="0">
            <a:noAutofit/>
          </a:bodyPr>
          <a:lstStyle/>
          <a:p>
            <a:pPr lvl="0" algn="ctr" defTabSz="977900">
              <a:lnSpc>
                <a:spcPct val="90000"/>
              </a:lnSpc>
              <a:spcBef>
                <a:spcPct val="0"/>
              </a:spcBef>
              <a:spcAft>
                <a:spcPct val="35000"/>
              </a:spcAft>
            </a:pPr>
            <a:endParaRPr lang="en-US" sz="2200" kern="1200" dirty="0"/>
          </a:p>
        </p:txBody>
      </p:sp>
      <p:pic>
        <p:nvPicPr>
          <p:cNvPr id="9" name="Picture 2" descr="https://lh4.googleusercontent.com/-JDVXt4qs_mM/Uu_bub_jnuI/AAAAAAAAtpQ/QNSessXKpxs/s912/IMG_3373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3347678"/>
            <a:ext cx="3212770" cy="2103095"/>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1"/>
          <p:cNvSpPr>
            <a:spLocks noGrp="1"/>
          </p:cNvSpPr>
          <p:nvPr>
            <p:ph type="title"/>
          </p:nvPr>
        </p:nvSpPr>
        <p:spPr/>
        <p:txBody>
          <a:bodyPr/>
          <a:lstStyle/>
          <a:p>
            <a:r>
              <a:rPr lang="en-US" dirty="0"/>
              <a:t>How Much Does it Cost?</a:t>
            </a:r>
          </a:p>
        </p:txBody>
      </p:sp>
      <p:pic>
        <p:nvPicPr>
          <p:cNvPr id="4099"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5206835" y="3347678"/>
            <a:ext cx="3209544" cy="2096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495800" y="5510150"/>
            <a:ext cx="152400" cy="1179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286000" y="5697895"/>
            <a:ext cx="4572000" cy="820225"/>
          </a:xfrm>
          <a:prstGeom prst="rect">
            <a:avLst/>
          </a:prstGeom>
        </p:spPr>
        <p:txBody>
          <a:bodyPr>
            <a:spAutoFit/>
          </a:bodyPr>
          <a:lstStyle/>
          <a:p>
            <a:pPr lvl="0" algn="ctr" defTabSz="977900">
              <a:lnSpc>
                <a:spcPct val="90000"/>
              </a:lnSpc>
              <a:spcBef>
                <a:spcPct val="0"/>
              </a:spcBef>
              <a:spcAft>
                <a:spcPct val="35000"/>
              </a:spcAft>
            </a:pPr>
            <a:r>
              <a:rPr lang="en-US" sz="2200" u="sng" dirty="0">
                <a:solidFill>
                  <a:srgbClr val="000000">
                    <a:hueOff val="0"/>
                    <a:satOff val="0"/>
                    <a:lumOff val="0"/>
                    <a:alphaOff val="0"/>
                  </a:srgbClr>
                </a:solidFill>
              </a:rPr>
              <a:t>ELECTRICITY COST</a:t>
            </a:r>
          </a:p>
          <a:p>
            <a:pPr lvl="0" algn="ctr" defTabSz="977900">
              <a:lnSpc>
                <a:spcPct val="90000"/>
              </a:lnSpc>
              <a:spcBef>
                <a:spcPct val="0"/>
              </a:spcBef>
              <a:spcAft>
                <a:spcPct val="35000"/>
              </a:spcAft>
            </a:pPr>
            <a:r>
              <a:rPr lang="en-US" sz="2200" dirty="0">
                <a:solidFill>
                  <a:srgbClr val="000000">
                    <a:hueOff val="0"/>
                    <a:satOff val="0"/>
                    <a:lumOff val="0"/>
                    <a:alphaOff val="0"/>
                  </a:srgbClr>
                </a:solidFill>
              </a:rPr>
              <a:t>ZERO	</a:t>
            </a:r>
          </a:p>
        </p:txBody>
      </p:sp>
    </p:spTree>
    <p:extLst>
      <p:ext uri="{BB962C8B-B14F-4D97-AF65-F5344CB8AC3E}">
        <p14:creationId xmlns:p14="http://schemas.microsoft.com/office/powerpoint/2010/main" val="151707668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Reflections</a:t>
            </a:r>
          </a:p>
        </p:txBody>
      </p:sp>
      <p:sp>
        <p:nvSpPr>
          <p:cNvPr id="4" name="Content Placeholder 3"/>
          <p:cNvSpPr>
            <a:spLocks noGrp="1"/>
          </p:cNvSpPr>
          <p:nvPr>
            <p:ph idx="1"/>
          </p:nvPr>
        </p:nvSpPr>
        <p:spPr>
          <a:xfrm>
            <a:off x="1676400" y="1676400"/>
            <a:ext cx="5257800" cy="4525963"/>
          </a:xfrm>
        </p:spPr>
        <p:txBody>
          <a:bodyPr/>
          <a:lstStyle/>
          <a:p>
            <a:r>
              <a:rPr lang="en-US" dirty="0"/>
              <a:t>Technology and Engineering Philosophy matter! </a:t>
            </a:r>
          </a:p>
          <a:p>
            <a:r>
              <a:rPr lang="en-US" dirty="0"/>
              <a:t>Infrastructure failures often have multiple causes and many of them are linked to design choices</a:t>
            </a:r>
          </a:p>
          <a:p>
            <a:r>
              <a:rPr lang="en-US" dirty="0"/>
              <a:t>We design for Simplicity on the other side of Complexity</a:t>
            </a:r>
          </a:p>
          <a:p>
            <a:endParaRPr lang="en-US" dirty="0"/>
          </a:p>
        </p:txBody>
      </p:sp>
      <p:pic>
        <p:nvPicPr>
          <p:cNvPr id="5" name="Picture 4" descr="https://lh5.googleusercontent.com/-EI4U3Dd4OXk/S1xWSNnkiTI/AAAAAAAANZM/Iq9YddyMVGI/s576/DSC03039.JPG"/>
          <p:cNvPicPr>
            <a:picLocks noChangeAspect="1" noChangeArrowheads="1"/>
          </p:cNvPicPr>
          <p:nvPr/>
        </p:nvPicPr>
        <p:blipFill>
          <a:blip r:embed="rId3" cstate="print"/>
          <a:srcRect/>
          <a:stretch>
            <a:fillRect/>
          </a:stretch>
        </p:blipFill>
        <p:spPr bwMode="auto">
          <a:xfrm>
            <a:off x="0" y="4394200"/>
            <a:ext cx="1447800" cy="1930400"/>
          </a:xfrm>
          <a:prstGeom prst="rect">
            <a:avLst/>
          </a:prstGeom>
          <a:noFill/>
        </p:spPr>
      </p:pic>
      <p:pic>
        <p:nvPicPr>
          <p:cNvPr id="6" name="Picture 2" descr="https://lh3.googleusercontent.com/_QuLPZg3XMcE/TTz3kuiY2nI/AAAAAAAAbmY/o12wSHakp6c/s576/AguaClara%20Honduras%20Trip%202011%20212.jpg"/>
          <p:cNvPicPr>
            <a:picLocks noChangeAspect="1" noChangeArrowheads="1"/>
          </p:cNvPicPr>
          <p:nvPr/>
        </p:nvPicPr>
        <p:blipFill>
          <a:blip r:embed="rId4" cstate="print"/>
          <a:srcRect/>
          <a:stretch>
            <a:fillRect/>
          </a:stretch>
        </p:blipFill>
        <p:spPr bwMode="auto">
          <a:xfrm>
            <a:off x="0" y="3144520"/>
            <a:ext cx="1600200" cy="1200151"/>
          </a:xfrm>
          <a:prstGeom prst="rect">
            <a:avLst/>
          </a:prstGeom>
          <a:noFill/>
        </p:spPr>
      </p:pic>
      <p:pic>
        <p:nvPicPr>
          <p:cNvPr id="8" name="Picture 2" descr="https://lh5.googleusercontent.com/-sDGyBEYct88/TyMEcRaw1MI/AAAAAAAAmOg/jwCZ4gigayY/s800/IMG_5569.JPG"/>
          <p:cNvPicPr>
            <a:picLocks noChangeAspect="1" noChangeArrowheads="1"/>
          </p:cNvPicPr>
          <p:nvPr/>
        </p:nvPicPr>
        <p:blipFill>
          <a:blip r:embed="rId5" cstate="print"/>
          <a:srcRect/>
          <a:stretch>
            <a:fillRect/>
          </a:stretch>
        </p:blipFill>
        <p:spPr bwMode="auto">
          <a:xfrm>
            <a:off x="6963597" y="3200400"/>
            <a:ext cx="2180403" cy="1455419"/>
          </a:xfrm>
          <a:prstGeom prst="rect">
            <a:avLst/>
          </a:prstGeom>
          <a:noFill/>
        </p:spPr>
      </p:pic>
      <p:pic>
        <p:nvPicPr>
          <p:cNvPr id="9" name="Picture 2" descr="https://lh5.googleusercontent.com/-gJLGZ0COH-A/UAQyf-oB38I/AAAAAAAAnow/GDw8blxex1o/s912/IMG_6541.JPG"/>
          <p:cNvPicPr>
            <a:picLocks noChangeAspect="1" noChangeArrowheads="1"/>
          </p:cNvPicPr>
          <p:nvPr/>
        </p:nvPicPr>
        <p:blipFill>
          <a:blip r:embed="rId6" cstate="print"/>
          <a:srcRect t="11250"/>
          <a:stretch>
            <a:fillRect/>
          </a:stretch>
        </p:blipFill>
        <p:spPr bwMode="auto">
          <a:xfrm>
            <a:off x="6954592" y="4800600"/>
            <a:ext cx="2189408" cy="1295400"/>
          </a:xfrm>
          <a:prstGeom prst="rect">
            <a:avLst/>
          </a:prstGeom>
          <a:noFill/>
        </p:spPr>
      </p:pic>
      <p:pic>
        <p:nvPicPr>
          <p:cNvPr id="10" name="Picture 2"/>
          <p:cNvPicPr>
            <a:picLocks noChangeAspect="1" noChangeArrowheads="1"/>
          </p:cNvPicPr>
          <p:nvPr/>
        </p:nvPicPr>
        <p:blipFill>
          <a:blip r:embed="rId7" cstate="screen"/>
          <a:srcRect/>
          <a:stretch>
            <a:fillRect/>
          </a:stretch>
        </p:blipFill>
        <p:spPr bwMode="auto">
          <a:xfrm>
            <a:off x="0" y="1803400"/>
            <a:ext cx="1727200" cy="1295400"/>
          </a:xfrm>
          <a:prstGeom prst="rect">
            <a:avLst/>
          </a:prstGeom>
          <a:noFill/>
          <a:ln w="9525">
            <a:noFill/>
            <a:miter lim="800000"/>
            <a:headEnd/>
            <a:tailEnd/>
          </a:ln>
        </p:spPr>
      </p:pic>
      <p:pic>
        <p:nvPicPr>
          <p:cNvPr id="11" name="Picture 10" descr="DSC_0159"/>
          <p:cNvPicPr>
            <a:picLocks noGrp="1" noChangeAspect="1"/>
          </p:cNvPicPr>
          <p:nvPr isPhoto="1"/>
        </p:nvPicPr>
        <p:blipFill>
          <a:blip r:embed="rId8" cstate="print">
            <a:lum/>
            <a:extLst>
              <a:ext uri="{28A0092B-C50C-407E-A947-70E740481C1C}">
                <a14:useLocalDpi xmlns:a14="http://schemas.microsoft.com/office/drawing/2010/main" val="0"/>
              </a:ext>
            </a:extLst>
          </a:blip>
          <a:stretch>
            <a:fillRect/>
          </a:stretch>
        </p:blipFill>
        <p:spPr>
          <a:xfrm>
            <a:off x="6963597" y="1613672"/>
            <a:ext cx="2180403" cy="1444517"/>
          </a:xfrm>
          <a:prstGeom prst="rect">
            <a:avLst/>
          </a:prstGeom>
          <a:noFill/>
          <a:ln>
            <a:noFill/>
          </a:ln>
        </p:spPr>
      </p:pic>
    </p:spTree>
    <p:extLst>
      <p:ext uri="{BB962C8B-B14F-4D97-AF65-F5344CB8AC3E}">
        <p14:creationId xmlns:p14="http://schemas.microsoft.com/office/powerpoint/2010/main" val="16820740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2" name="TextBox 21">
            <a:extLst>
              <a:ext uri="{FF2B5EF4-FFF2-40B4-BE49-F238E27FC236}">
                <a16:creationId xmlns:a16="http://schemas.microsoft.com/office/drawing/2014/main" id="{FEE65D1B-7409-40A7-A734-A2A7602FCC6C}"/>
              </a:ext>
            </a:extLst>
          </p:cNvPr>
          <p:cNvSpPr txBox="1"/>
          <p:nvPr/>
        </p:nvSpPr>
        <p:spPr>
          <a:xfrm>
            <a:off x="4495800"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12" name="Rectangle 3">
            <a:extLst>
              <a:ext uri="{FF2B5EF4-FFF2-40B4-BE49-F238E27FC236}">
                <a16:creationId xmlns:a16="http://schemas.microsoft.com/office/drawing/2014/main" id="{B644E9DE-0EBF-4D3F-A465-F1492BDD564F}"/>
              </a:ext>
            </a:extLst>
          </p:cNvPr>
          <p:cNvSpPr>
            <a:spLocks noGrp="1" noChangeArrowheads="1"/>
          </p:cNvSpPr>
          <p:nvPr>
            <p:ph sz="half" idx="1"/>
          </p:nvPr>
        </p:nvSpPr>
        <p:spPr>
          <a:xfrm>
            <a:off x="2135316" y="1600200"/>
            <a:ext cx="5865684" cy="4827234"/>
          </a:xfrm>
        </p:spPr>
        <p:txBody>
          <a:bodyPr/>
          <a:lstStyle/>
          <a:p>
            <a:r>
              <a:rPr lang="en-US" sz="3400" dirty="0">
                <a:solidFill>
                  <a:schemeClr val="bg1">
                    <a:lumMod val="75000"/>
                  </a:schemeClr>
                </a:solidFill>
              </a:rPr>
              <a:t>How to Innovate and Design</a:t>
            </a:r>
          </a:p>
          <a:p>
            <a:r>
              <a:rPr lang="en-US" sz="3400" b="1" dirty="0"/>
              <a:t>The </a:t>
            </a:r>
            <a:r>
              <a:rPr lang="en-US" sz="3400" b="1" dirty="0" err="1"/>
              <a:t>AguaClara</a:t>
            </a:r>
            <a:r>
              <a:rPr lang="en-US" sz="3400" b="1" dirty="0"/>
              <a:t> Consortium</a:t>
            </a:r>
          </a:p>
          <a:p>
            <a:r>
              <a:rPr lang="en-US" sz="3400" dirty="0">
                <a:solidFill>
                  <a:schemeClr val="bg1">
                    <a:lumMod val="75000"/>
                  </a:schemeClr>
                </a:solidFill>
              </a:rPr>
              <a:t>High-tech and Elegance</a:t>
            </a:r>
          </a:p>
          <a:p>
            <a:r>
              <a:rPr lang="en-US" sz="3400" dirty="0">
                <a:solidFill>
                  <a:schemeClr val="bg1">
                    <a:lumMod val="75000"/>
                  </a:schemeClr>
                </a:solidFill>
              </a:rPr>
              <a:t>Pride of ownership</a:t>
            </a:r>
          </a:p>
          <a:p>
            <a:r>
              <a:rPr lang="en-US" sz="3400" dirty="0" err="1">
                <a:solidFill>
                  <a:schemeClr val="bg1">
                    <a:lumMod val="75000"/>
                  </a:schemeClr>
                </a:solidFill>
              </a:rPr>
              <a:t>AguaClara</a:t>
            </a:r>
            <a:r>
              <a:rPr lang="en-US" sz="3400" dirty="0">
                <a:solidFill>
                  <a:schemeClr val="bg1">
                    <a:lumMod val="75000"/>
                  </a:schemeClr>
                </a:solidFill>
              </a:rPr>
              <a:t> technologies and plants </a:t>
            </a:r>
          </a:p>
          <a:p>
            <a:r>
              <a:rPr lang="en-US" sz="3400" dirty="0">
                <a:solidFill>
                  <a:schemeClr val="bg1">
                    <a:lumMod val="75000"/>
                  </a:schemeClr>
                </a:solidFill>
              </a:rPr>
              <a:t>Philosophy and Reflections</a:t>
            </a:r>
          </a:p>
          <a:p>
            <a:endParaRPr lang="en-US" sz="3400" dirty="0"/>
          </a:p>
        </p:txBody>
      </p:sp>
      <p:pic>
        <p:nvPicPr>
          <p:cNvPr id="13" name="Picture 2" descr="Birth of Athena from the head of Zeus, with Hephaestus | Greek vase, Athenian black figure kylix">
            <a:hlinkClick r:id="rId3" action="ppaction://hlinksldjump"/>
            <a:extLst>
              <a:ext uri="{FF2B5EF4-FFF2-40B4-BE49-F238E27FC236}">
                <a16:creationId xmlns:a16="http://schemas.microsoft.com/office/drawing/2014/main" id="{54859F29-5D5D-4334-8620-793A2FF6ED51}"/>
              </a:ext>
            </a:extLst>
          </p:cNvPr>
          <p:cNvPicPr>
            <a:picLocks noChangeAspect="1" noChangeArrowheads="1"/>
          </p:cNvPicPr>
          <p:nvPr/>
        </p:nvPicPr>
        <p:blipFill>
          <a:blip r:embed="rId4" cstate="print"/>
          <a:srcRect/>
          <a:stretch>
            <a:fillRect/>
          </a:stretch>
        </p:blipFill>
        <p:spPr bwMode="auto">
          <a:xfrm>
            <a:off x="1550677" y="1586753"/>
            <a:ext cx="734827" cy="513937"/>
          </a:xfrm>
          <a:prstGeom prst="rect">
            <a:avLst/>
          </a:prstGeom>
          <a:noFill/>
        </p:spPr>
      </p:pic>
      <p:pic>
        <p:nvPicPr>
          <p:cNvPr id="14" name="Picture 13">
            <a:hlinkClick r:id="rId5" action="ppaction://hlinksldjump"/>
            <a:extLst>
              <a:ext uri="{FF2B5EF4-FFF2-40B4-BE49-F238E27FC236}">
                <a16:creationId xmlns:a16="http://schemas.microsoft.com/office/drawing/2014/main" id="{856FCC0E-A662-4FEB-8AD4-D4248F7D286F}"/>
              </a:ext>
            </a:extLst>
          </p:cNvPr>
          <p:cNvPicPr>
            <a:picLocks noChangeAspect="1"/>
          </p:cNvPicPr>
          <p:nvPr/>
        </p:nvPicPr>
        <p:blipFill rotWithShape="1">
          <a:blip r:embed="rId6"/>
          <a:srcRect r="6253"/>
          <a:stretch/>
        </p:blipFill>
        <p:spPr>
          <a:xfrm>
            <a:off x="1293384" y="2114137"/>
            <a:ext cx="992120" cy="629063"/>
          </a:xfrm>
          <a:prstGeom prst="rect">
            <a:avLst/>
          </a:prstGeom>
        </p:spPr>
      </p:pic>
      <p:pic>
        <p:nvPicPr>
          <p:cNvPr id="15" name="Picture 4" descr="http://cdn2-b.examiner.com/sites/default/files/styles/image_content_width/hash/4b/27/MIL%20on_0.jpg?itok=SBV-sY2u">
            <a:hlinkClick r:id="rId7" action="ppaction://hlinksldjump"/>
            <a:extLst>
              <a:ext uri="{FF2B5EF4-FFF2-40B4-BE49-F238E27FC236}">
                <a16:creationId xmlns:a16="http://schemas.microsoft.com/office/drawing/2014/main" id="{8EBBE370-C613-42BD-893F-E2CE130EF68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73111" y="3527673"/>
            <a:ext cx="512393" cy="41513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mage result for windmill">
            <a:hlinkClick r:id="rId9" action="ppaction://hlinksldjump"/>
            <a:extLst>
              <a:ext uri="{FF2B5EF4-FFF2-40B4-BE49-F238E27FC236}">
                <a16:creationId xmlns:a16="http://schemas.microsoft.com/office/drawing/2014/main" id="{77E89C0C-6AE6-4BD5-93D2-58A839DD66C0}"/>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31992" y="2811851"/>
            <a:ext cx="553512" cy="41513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hlinkClick r:id="rId11" action="ppaction://hlinksldjump"/>
            <a:extLst>
              <a:ext uri="{FF2B5EF4-FFF2-40B4-BE49-F238E27FC236}">
                <a16:creationId xmlns:a16="http://schemas.microsoft.com/office/drawing/2014/main" id="{4E7BC59F-10FA-40BC-AE8E-EC1593A09A53}"/>
              </a:ext>
            </a:extLst>
          </p:cNvPr>
          <p:cNvPicPr>
            <a:picLocks noChangeAspect="1" noChangeArrowheads="1"/>
          </p:cNvPicPr>
          <p:nvPr/>
        </p:nvPicPr>
        <p:blipFill>
          <a:blip r:embed="rId12"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547468" y="4171406"/>
            <a:ext cx="738036" cy="527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2" descr="https://lh4.googleusercontent.com/-JDVXt4qs_mM/Uu_bub_jnuI/AAAAAAAAtpQ/QNSessXKpxs/s912/IMG_3373a.jpg">
            <a:hlinkClick r:id="rId13" action="ppaction://hlinksldjump"/>
            <a:extLst>
              <a:ext uri="{FF2B5EF4-FFF2-40B4-BE49-F238E27FC236}">
                <a16:creationId xmlns:a16="http://schemas.microsoft.com/office/drawing/2014/main" id="{65A3A81A-DE3F-4BBF-948E-5D6B4F7897B4}"/>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479905" y="5221941"/>
            <a:ext cx="805599" cy="527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110102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161724" y="1600805"/>
            <a:ext cx="8864292" cy="5068224"/>
            <a:chOff x="161724" y="1600805"/>
            <a:chExt cx="8864292" cy="5068224"/>
          </a:xfrm>
        </p:grpSpPr>
        <p:sp>
          <p:nvSpPr>
            <p:cNvPr id="25" name="Oval 24"/>
            <p:cNvSpPr/>
            <p:nvPr/>
          </p:nvSpPr>
          <p:spPr>
            <a:xfrm>
              <a:off x="4715482" y="4840229"/>
              <a:ext cx="2743200" cy="1828800"/>
            </a:xfrm>
            <a:prstGeom prst="ellipse">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mbria" panose="02040503050406030204" pitchFamily="18" charset="0"/>
                </a:rPr>
                <a:t>Finance</a:t>
              </a:r>
            </a:p>
          </p:txBody>
        </p:sp>
        <p:sp>
          <p:nvSpPr>
            <p:cNvPr id="26" name="Oval 25"/>
            <p:cNvSpPr/>
            <p:nvPr/>
          </p:nvSpPr>
          <p:spPr>
            <a:xfrm>
              <a:off x="1850670" y="4840229"/>
              <a:ext cx="2743200" cy="1828800"/>
            </a:xfrm>
            <a:prstGeom prst="ellipse">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mbria" panose="02040503050406030204" pitchFamily="18" charset="0"/>
                </a:rPr>
                <a:t>Implement</a:t>
              </a:r>
            </a:p>
          </p:txBody>
        </p:sp>
        <p:sp>
          <p:nvSpPr>
            <p:cNvPr id="27" name="Oval 26"/>
            <p:cNvSpPr/>
            <p:nvPr/>
          </p:nvSpPr>
          <p:spPr>
            <a:xfrm>
              <a:off x="1850670" y="1600805"/>
              <a:ext cx="2743200" cy="1828800"/>
            </a:xfrm>
            <a:prstGeom prst="ellipse">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mbria" panose="02040503050406030204" pitchFamily="18" charset="0"/>
                </a:rPr>
                <a:t>R&amp;D</a:t>
              </a:r>
            </a:p>
          </p:txBody>
        </p:sp>
        <p:sp>
          <p:nvSpPr>
            <p:cNvPr id="28" name="Oval 27"/>
            <p:cNvSpPr/>
            <p:nvPr/>
          </p:nvSpPr>
          <p:spPr>
            <a:xfrm>
              <a:off x="4715482" y="1600805"/>
              <a:ext cx="2743200" cy="1828800"/>
            </a:xfrm>
            <a:prstGeom prst="ellipse">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mbria" panose="02040503050406030204" pitchFamily="18" charset="0"/>
                </a:rPr>
                <a:t>Transfer</a:t>
              </a:r>
            </a:p>
          </p:txBody>
        </p:sp>
        <p:sp>
          <p:nvSpPr>
            <p:cNvPr id="29" name="Oval 28"/>
            <p:cNvSpPr/>
            <p:nvPr/>
          </p:nvSpPr>
          <p:spPr>
            <a:xfrm>
              <a:off x="161724" y="3220517"/>
              <a:ext cx="2743200" cy="1828800"/>
            </a:xfrm>
            <a:prstGeom prst="ellipse">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mbria" panose="02040503050406030204" pitchFamily="18" charset="0"/>
                </a:rPr>
                <a:t>Operate</a:t>
              </a:r>
            </a:p>
          </p:txBody>
        </p:sp>
        <p:sp>
          <p:nvSpPr>
            <p:cNvPr id="30" name="Oval 29"/>
            <p:cNvSpPr/>
            <p:nvPr/>
          </p:nvSpPr>
          <p:spPr>
            <a:xfrm>
              <a:off x="6282816" y="3220517"/>
              <a:ext cx="2743200" cy="1828800"/>
            </a:xfrm>
            <a:prstGeom prst="ellipse">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mbria" panose="02040503050406030204" pitchFamily="18" charset="0"/>
                </a:rPr>
                <a:t>Market</a:t>
              </a:r>
            </a:p>
          </p:txBody>
        </p:sp>
      </p:grpSp>
      <p:sp>
        <p:nvSpPr>
          <p:cNvPr id="2" name="Title 1"/>
          <p:cNvSpPr>
            <a:spLocks noGrp="1"/>
          </p:cNvSpPr>
          <p:nvPr>
            <p:ph type="title"/>
          </p:nvPr>
        </p:nvSpPr>
        <p:spPr/>
        <p:txBody>
          <a:bodyPr/>
          <a:lstStyle/>
          <a:p>
            <a:r>
              <a:rPr lang="en-US" dirty="0"/>
              <a:t>AguaClara Consortium</a:t>
            </a:r>
          </a:p>
        </p:txBody>
      </p:sp>
      <p:grpSp>
        <p:nvGrpSpPr>
          <p:cNvPr id="3" name="Group 2"/>
          <p:cNvGrpSpPr/>
          <p:nvPr/>
        </p:nvGrpSpPr>
        <p:grpSpPr>
          <a:xfrm>
            <a:off x="2356224" y="1708819"/>
            <a:ext cx="1718036" cy="1443209"/>
            <a:chOff x="2356224" y="1708819"/>
            <a:chExt cx="1718036" cy="1443209"/>
          </a:xfrm>
        </p:grpSpPr>
        <p:pic>
          <p:nvPicPr>
            <p:cNvPr id="10" name="Picture 2" descr="https://lh3.googleusercontent.com/qPUcrEvntLlWCUeVB4FsnI-nVnLnOUtCiPRPcr6u4WlQ=w497-h144-p-n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6224" y="2654247"/>
              <a:ext cx="1718036" cy="49778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3">
              <a:clrChange>
                <a:clrFrom>
                  <a:srgbClr val="FFFFFF"/>
                </a:clrFrom>
                <a:clrTo>
                  <a:srgbClr val="FFFFFF">
                    <a:alpha val="0"/>
                  </a:srgbClr>
                </a:clrTo>
              </a:clrChange>
            </a:blip>
            <a:stretch>
              <a:fillRect/>
            </a:stretch>
          </p:blipFill>
          <p:spPr>
            <a:xfrm>
              <a:off x="2904924" y="1708819"/>
              <a:ext cx="639776" cy="620134"/>
            </a:xfrm>
            <a:prstGeom prst="rect">
              <a:avLst/>
            </a:prstGeom>
          </p:spPr>
        </p:pic>
      </p:grpSp>
      <p:grpSp>
        <p:nvGrpSpPr>
          <p:cNvPr id="5" name="Group 4"/>
          <p:cNvGrpSpPr/>
          <p:nvPr/>
        </p:nvGrpSpPr>
        <p:grpSpPr>
          <a:xfrm>
            <a:off x="4865018" y="5080372"/>
            <a:ext cx="2403637" cy="1390821"/>
            <a:chOff x="4865018" y="5080372"/>
            <a:chExt cx="2403637" cy="1390821"/>
          </a:xfrm>
        </p:grpSpPr>
        <p:pic>
          <p:nvPicPr>
            <p:cNvPr id="14" name="Picture 13"/>
            <p:cNvPicPr>
              <a:picLocks noChangeAspect="1"/>
            </p:cNvPicPr>
            <p:nvPr/>
          </p:nvPicPr>
          <p:blipFill rotWithShape="1">
            <a:blip r:embed="rId4"/>
            <a:srcRect l="15917" t="8804" r="15323" b="12234"/>
            <a:stretch/>
          </p:blipFill>
          <p:spPr>
            <a:xfrm>
              <a:off x="4865018" y="5657388"/>
              <a:ext cx="396238" cy="413662"/>
            </a:xfrm>
            <a:prstGeom prst="rect">
              <a:avLst/>
            </a:prstGeom>
            <a:solidFill>
              <a:srgbClr val="FF3300">
                <a:alpha val="27843"/>
              </a:srgbClr>
            </a:solidFill>
          </p:spPr>
        </p:pic>
        <p:pic>
          <p:nvPicPr>
            <p:cNvPr id="15" name="Picture 6" descr="Image result for rotary international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70527" y="5320899"/>
              <a:ext cx="498128" cy="498128"/>
            </a:xfrm>
            <a:prstGeom prst="rect">
              <a:avLst/>
            </a:prstGeom>
            <a:solidFill>
              <a:srgbClr val="FF3300">
                <a:alpha val="27843"/>
              </a:srgbClr>
            </a:solidFill>
            <a:extLst/>
          </p:spPr>
        </p:pic>
        <p:pic>
          <p:nvPicPr>
            <p:cNvPr id="16" name="Picture 15"/>
            <p:cNvPicPr>
              <a:picLocks noChangeAspect="1"/>
            </p:cNvPicPr>
            <p:nvPr/>
          </p:nvPicPr>
          <p:blipFill>
            <a:blip r:embed="rId6"/>
            <a:stretch>
              <a:fillRect/>
            </a:stretch>
          </p:blipFill>
          <p:spPr>
            <a:xfrm>
              <a:off x="5305616" y="6074695"/>
              <a:ext cx="1233808" cy="396498"/>
            </a:xfrm>
            <a:prstGeom prst="rect">
              <a:avLst/>
            </a:prstGeom>
            <a:solidFill>
              <a:srgbClr val="FF3300">
                <a:alpha val="27843"/>
              </a:srgbClr>
            </a:solidFill>
          </p:spPr>
        </p:pic>
        <p:sp>
          <p:nvSpPr>
            <p:cNvPr id="17" name="TextBox 16"/>
            <p:cNvSpPr txBox="1"/>
            <p:nvPr/>
          </p:nvSpPr>
          <p:spPr>
            <a:xfrm>
              <a:off x="5226745" y="5080372"/>
              <a:ext cx="1569661" cy="369332"/>
            </a:xfrm>
            <a:prstGeom prst="rect">
              <a:avLst/>
            </a:prstGeom>
            <a:noFill/>
          </p:spPr>
          <p:txBody>
            <a:bodyPr wrap="none" rtlCol="0">
              <a:spAutoFit/>
            </a:bodyPr>
            <a:lstStyle/>
            <a:p>
              <a:pPr algn="ctr"/>
              <a:r>
                <a:rPr lang="en-US" sz="1800" dirty="0">
                  <a:latin typeface="Cambria" panose="02040503050406030204" pitchFamily="18" charset="0"/>
                  <a:cs typeface="Helvetica" panose="020B0604020202020204" pitchFamily="34" charset="0"/>
                </a:rPr>
                <a:t>Municipalities</a:t>
              </a:r>
            </a:p>
          </p:txBody>
        </p:sp>
        <p:pic>
          <p:nvPicPr>
            <p:cNvPr id="18" name="Picture 17"/>
            <p:cNvPicPr>
              <a:picLocks noChangeAspect="1"/>
            </p:cNvPicPr>
            <p:nvPr/>
          </p:nvPicPr>
          <p:blipFill>
            <a:blip r:embed="rId7"/>
            <a:stretch>
              <a:fillRect/>
            </a:stretch>
          </p:blipFill>
          <p:spPr>
            <a:xfrm>
              <a:off x="6619725" y="5909308"/>
              <a:ext cx="556864" cy="419261"/>
            </a:xfrm>
            <a:prstGeom prst="rect">
              <a:avLst/>
            </a:prstGeom>
          </p:spPr>
        </p:pic>
      </p:grpSp>
      <p:pic>
        <p:nvPicPr>
          <p:cNvPr id="19" name="Picture 18"/>
          <p:cNvPicPr>
            <a:picLocks noChangeAspect="1"/>
          </p:cNvPicPr>
          <p:nvPr/>
        </p:nvPicPr>
        <p:blipFill>
          <a:blip r:embed="rId8"/>
          <a:stretch>
            <a:fillRect/>
          </a:stretch>
        </p:blipFill>
        <p:spPr>
          <a:xfrm>
            <a:off x="5246814" y="1809893"/>
            <a:ext cx="1680536" cy="542828"/>
          </a:xfrm>
          <a:prstGeom prst="rect">
            <a:avLst/>
          </a:prstGeom>
        </p:spPr>
      </p:pic>
      <p:grpSp>
        <p:nvGrpSpPr>
          <p:cNvPr id="6" name="Group 5"/>
          <p:cNvGrpSpPr/>
          <p:nvPr/>
        </p:nvGrpSpPr>
        <p:grpSpPr>
          <a:xfrm>
            <a:off x="2356224" y="4946150"/>
            <a:ext cx="1801881" cy="1501305"/>
            <a:chOff x="2356224" y="4946150"/>
            <a:chExt cx="1801881" cy="1501305"/>
          </a:xfrm>
        </p:grpSpPr>
        <p:pic>
          <p:nvPicPr>
            <p:cNvPr id="20" name="Picture 2" descr="http://www.apphonduras.org/wp-content/uploads/2014/11/cropped-weblogo2.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6810" r="26836"/>
            <a:stretch/>
          </p:blipFill>
          <p:spPr bwMode="auto">
            <a:xfrm>
              <a:off x="2356224" y="5275621"/>
              <a:ext cx="1801881" cy="3887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10"/>
            <a:stretch>
              <a:fillRect/>
            </a:stretch>
          </p:blipFill>
          <p:spPr>
            <a:xfrm>
              <a:off x="2801005" y="4946150"/>
              <a:ext cx="887585" cy="343311"/>
            </a:xfrm>
            <a:prstGeom prst="rect">
              <a:avLst/>
            </a:prstGeom>
          </p:spPr>
        </p:pic>
        <p:pic>
          <p:nvPicPr>
            <p:cNvPr id="22" name="Picture 21"/>
            <p:cNvPicPr>
              <a:picLocks noChangeAspect="1"/>
            </p:cNvPicPr>
            <p:nvPr/>
          </p:nvPicPr>
          <p:blipFill>
            <a:blip r:embed="rId11"/>
            <a:stretch>
              <a:fillRect/>
            </a:stretch>
          </p:blipFill>
          <p:spPr>
            <a:xfrm>
              <a:off x="2389027" y="5918332"/>
              <a:ext cx="1769078" cy="291145"/>
            </a:xfrm>
            <a:prstGeom prst="rect">
              <a:avLst/>
            </a:prstGeom>
          </p:spPr>
        </p:pic>
        <p:pic>
          <p:nvPicPr>
            <p:cNvPr id="23" name="Picture 22"/>
            <p:cNvPicPr>
              <a:picLocks noChangeAspect="1"/>
            </p:cNvPicPr>
            <p:nvPr/>
          </p:nvPicPr>
          <p:blipFill>
            <a:blip r:embed="rId12"/>
            <a:stretch>
              <a:fillRect/>
            </a:stretch>
          </p:blipFill>
          <p:spPr>
            <a:xfrm>
              <a:off x="2471117" y="6239910"/>
              <a:ext cx="1488250" cy="207545"/>
            </a:xfrm>
            <a:prstGeom prst="rect">
              <a:avLst/>
            </a:prstGeom>
          </p:spPr>
        </p:pic>
      </p:grpSp>
      <p:grpSp>
        <p:nvGrpSpPr>
          <p:cNvPr id="7" name="Group 6"/>
          <p:cNvGrpSpPr/>
          <p:nvPr/>
        </p:nvGrpSpPr>
        <p:grpSpPr>
          <a:xfrm>
            <a:off x="767506" y="3538866"/>
            <a:ext cx="1576089" cy="1252080"/>
            <a:chOff x="767506" y="3538866"/>
            <a:chExt cx="1576089" cy="1252080"/>
          </a:xfrm>
        </p:grpSpPr>
        <p:sp>
          <p:nvSpPr>
            <p:cNvPr id="31" name="TextBox 30"/>
            <p:cNvSpPr txBox="1"/>
            <p:nvPr/>
          </p:nvSpPr>
          <p:spPr>
            <a:xfrm>
              <a:off x="773934" y="3538866"/>
              <a:ext cx="1569661" cy="369332"/>
            </a:xfrm>
            <a:prstGeom prst="rect">
              <a:avLst/>
            </a:prstGeom>
            <a:noFill/>
          </p:spPr>
          <p:txBody>
            <a:bodyPr wrap="none" rtlCol="0">
              <a:spAutoFit/>
            </a:bodyPr>
            <a:lstStyle/>
            <a:p>
              <a:pPr algn="ctr"/>
              <a:r>
                <a:rPr lang="en-US" sz="1800" dirty="0">
                  <a:latin typeface="Cambria" panose="02040503050406030204" pitchFamily="18" charset="0"/>
                  <a:cs typeface="Helvetica" panose="020B0604020202020204" pitchFamily="34" charset="0"/>
                </a:rPr>
                <a:t>Municipalities</a:t>
              </a:r>
            </a:p>
          </p:txBody>
        </p:sp>
        <p:sp>
          <p:nvSpPr>
            <p:cNvPr id="33" name="TextBox 32"/>
            <p:cNvSpPr txBox="1"/>
            <p:nvPr/>
          </p:nvSpPr>
          <p:spPr>
            <a:xfrm>
              <a:off x="767506" y="4421614"/>
              <a:ext cx="1531638" cy="369332"/>
            </a:xfrm>
            <a:prstGeom prst="rect">
              <a:avLst/>
            </a:prstGeom>
            <a:noFill/>
          </p:spPr>
          <p:txBody>
            <a:bodyPr wrap="none" rtlCol="0">
              <a:spAutoFit/>
            </a:bodyPr>
            <a:lstStyle/>
            <a:p>
              <a:pPr algn="ctr"/>
              <a:r>
                <a:rPr lang="en-US" sz="1800" dirty="0">
                  <a:latin typeface="Cambria" panose="02040503050406030204" pitchFamily="18" charset="0"/>
                  <a:cs typeface="Helvetica" panose="020B0604020202020204" pitchFamily="34" charset="0"/>
                </a:rPr>
                <a:t>Water Boards</a:t>
              </a:r>
            </a:p>
          </p:txBody>
        </p:sp>
      </p:grpSp>
      <p:grpSp>
        <p:nvGrpSpPr>
          <p:cNvPr id="4" name="Group 3"/>
          <p:cNvGrpSpPr/>
          <p:nvPr/>
        </p:nvGrpSpPr>
        <p:grpSpPr>
          <a:xfrm>
            <a:off x="6814148" y="3424472"/>
            <a:ext cx="1680536" cy="1487712"/>
            <a:chOff x="6814148" y="3424472"/>
            <a:chExt cx="1680536" cy="1487712"/>
          </a:xfrm>
        </p:grpSpPr>
        <p:pic>
          <p:nvPicPr>
            <p:cNvPr id="9" name="Picture 8"/>
            <p:cNvPicPr>
              <a:picLocks noChangeAspect="1"/>
            </p:cNvPicPr>
            <p:nvPr/>
          </p:nvPicPr>
          <p:blipFill>
            <a:blip r:embed="rId8"/>
            <a:stretch>
              <a:fillRect/>
            </a:stretch>
          </p:blipFill>
          <p:spPr>
            <a:xfrm>
              <a:off x="6814148" y="3424472"/>
              <a:ext cx="1680536" cy="542828"/>
            </a:xfrm>
            <a:prstGeom prst="rect">
              <a:avLst/>
            </a:prstGeom>
          </p:spPr>
        </p:pic>
        <p:sp>
          <p:nvSpPr>
            <p:cNvPr id="32" name="TextBox 31"/>
            <p:cNvSpPr txBox="1"/>
            <p:nvPr/>
          </p:nvSpPr>
          <p:spPr>
            <a:xfrm>
              <a:off x="6892352" y="4274134"/>
              <a:ext cx="1582036" cy="369332"/>
            </a:xfrm>
            <a:prstGeom prst="rect">
              <a:avLst/>
            </a:prstGeom>
            <a:noFill/>
          </p:spPr>
          <p:txBody>
            <a:bodyPr wrap="none" rtlCol="0">
              <a:spAutoFit/>
            </a:bodyPr>
            <a:lstStyle/>
            <a:p>
              <a:pPr algn="ctr"/>
              <a:r>
                <a:rPr lang="en-US" sz="1800" dirty="0">
                  <a:latin typeface="Cambria" panose="02040503050406030204" pitchFamily="18" charset="0"/>
                  <a:cs typeface="Helvetica" panose="020B0604020202020204" pitchFamily="34" charset="0"/>
                </a:rPr>
                <a:t>Implementers</a:t>
              </a:r>
            </a:p>
          </p:txBody>
        </p:sp>
        <p:pic>
          <p:nvPicPr>
            <p:cNvPr id="34" name="Picture 2" descr="https://lh3.googleusercontent.com/qPUcrEvntLlWCUeVB4FsnI-nVnLnOUtCiPRPcr6u4WlQ=w497-h144-p-no"/>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136146" y="4642127"/>
              <a:ext cx="932072" cy="270057"/>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Arc 34"/>
          <p:cNvSpPr/>
          <p:nvPr/>
        </p:nvSpPr>
        <p:spPr>
          <a:xfrm>
            <a:off x="2795965" y="3074126"/>
            <a:ext cx="3595810" cy="2121582"/>
          </a:xfrm>
          <a:prstGeom prst="arc">
            <a:avLst>
              <a:gd name="adj1" fmla="val 13563694"/>
              <a:gd name="adj2" fmla="val 13534794"/>
            </a:avLst>
          </a:prstGeom>
          <a:ln w="571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236343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 name="Picture 187">
            <a:extLst>
              <a:ext uri="{FF2B5EF4-FFF2-40B4-BE49-F238E27FC236}">
                <a16:creationId xmlns:a16="http://schemas.microsoft.com/office/drawing/2014/main" id="{557DCE0F-AF45-49D9-8AD0-9363D925F7D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578743" y="1828800"/>
            <a:ext cx="1981200" cy="1920374"/>
          </a:xfrm>
          <a:prstGeom prst="rect">
            <a:avLst/>
          </a:prstGeom>
        </p:spPr>
      </p:pic>
      <p:cxnSp>
        <p:nvCxnSpPr>
          <p:cNvPr id="194" name="Straight Arrow Connector 200">
            <a:extLst>
              <a:ext uri="{FF2B5EF4-FFF2-40B4-BE49-F238E27FC236}">
                <a16:creationId xmlns:a16="http://schemas.microsoft.com/office/drawing/2014/main" id="{7A730057-EE99-41C8-B7E8-C3E096AC4C21}"/>
              </a:ext>
            </a:extLst>
          </p:cNvPr>
          <p:cNvCxnSpPr>
            <a:cxnSpLocks/>
            <a:stCxn id="198" idx="3"/>
            <a:endCxn id="188" idx="1"/>
          </p:cNvCxnSpPr>
          <p:nvPr/>
        </p:nvCxnSpPr>
        <p:spPr>
          <a:xfrm>
            <a:off x="1683755" y="1465444"/>
            <a:ext cx="1894988" cy="1323543"/>
          </a:xfrm>
          <a:prstGeom prst="curvedConnector3">
            <a:avLst>
              <a:gd name="adj1" fmla="val 50000"/>
            </a:avLst>
          </a:prstGeom>
          <a:ln w="381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301969F0-AF11-4243-9ACD-F44411E24493}"/>
              </a:ext>
            </a:extLst>
          </p:cNvPr>
          <p:cNvGrpSpPr/>
          <p:nvPr/>
        </p:nvGrpSpPr>
        <p:grpSpPr>
          <a:xfrm>
            <a:off x="151543" y="121875"/>
            <a:ext cx="1608216" cy="2687138"/>
            <a:chOff x="2128" y="1236577"/>
            <a:chExt cx="1608216" cy="2687138"/>
          </a:xfrm>
        </p:grpSpPr>
        <p:sp>
          <p:nvSpPr>
            <p:cNvPr id="198" name="Rounded Rectangle 265">
              <a:extLst>
                <a:ext uri="{FF2B5EF4-FFF2-40B4-BE49-F238E27FC236}">
                  <a16:creationId xmlns:a16="http://schemas.microsoft.com/office/drawing/2014/main" id="{A40A875C-D756-4AC3-8C1A-9115B1F75CD1}"/>
                </a:ext>
              </a:extLst>
            </p:cNvPr>
            <p:cNvSpPr/>
            <p:nvPr/>
          </p:nvSpPr>
          <p:spPr>
            <a:xfrm>
              <a:off x="78133" y="1236577"/>
              <a:ext cx="1456207" cy="2687138"/>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pic>
          <p:nvPicPr>
            <p:cNvPr id="199" name="Picture 198">
              <a:extLst>
                <a:ext uri="{FF2B5EF4-FFF2-40B4-BE49-F238E27FC236}">
                  <a16:creationId xmlns:a16="http://schemas.microsoft.com/office/drawing/2014/main" id="{910985D9-ACA0-4642-AF34-FCA75F068473}"/>
                </a:ext>
              </a:extLst>
            </p:cNvPr>
            <p:cNvPicPr>
              <a:picLocks noChangeAspect="1"/>
            </p:cNvPicPr>
            <p:nvPr/>
          </p:nvPicPr>
          <p:blipFill>
            <a:blip r:embed="rId3"/>
            <a:stretch>
              <a:fillRect/>
            </a:stretch>
          </p:blipFill>
          <p:spPr>
            <a:xfrm>
              <a:off x="525249" y="2529636"/>
              <a:ext cx="561975" cy="566738"/>
            </a:xfrm>
            <a:prstGeom prst="rect">
              <a:avLst/>
            </a:prstGeom>
          </p:spPr>
        </p:pic>
        <p:pic>
          <p:nvPicPr>
            <p:cNvPr id="200" name="Picture 199">
              <a:extLst>
                <a:ext uri="{FF2B5EF4-FFF2-40B4-BE49-F238E27FC236}">
                  <a16:creationId xmlns:a16="http://schemas.microsoft.com/office/drawing/2014/main" id="{8D328560-4FC3-472C-B924-693F1809E62D}"/>
                </a:ext>
              </a:extLst>
            </p:cNvPr>
            <p:cNvPicPr>
              <a:picLocks noChangeAspect="1"/>
            </p:cNvPicPr>
            <p:nvPr/>
          </p:nvPicPr>
          <p:blipFill>
            <a:blip r:embed="rId4"/>
            <a:stretch>
              <a:fillRect/>
            </a:stretch>
          </p:blipFill>
          <p:spPr>
            <a:xfrm>
              <a:off x="534507" y="3172974"/>
              <a:ext cx="543458" cy="543458"/>
            </a:xfrm>
            <a:prstGeom prst="rect">
              <a:avLst/>
            </a:prstGeom>
          </p:spPr>
        </p:pic>
        <p:sp>
          <p:nvSpPr>
            <p:cNvPr id="201" name="TextBox 200">
              <a:extLst>
                <a:ext uri="{FF2B5EF4-FFF2-40B4-BE49-F238E27FC236}">
                  <a16:creationId xmlns:a16="http://schemas.microsoft.com/office/drawing/2014/main" id="{E97666BF-C04E-43C7-9AE4-0E26EEFDB205}"/>
                </a:ext>
              </a:extLst>
            </p:cNvPr>
            <p:cNvSpPr txBox="1"/>
            <p:nvPr/>
          </p:nvSpPr>
          <p:spPr>
            <a:xfrm>
              <a:off x="361243" y="2121628"/>
              <a:ext cx="889987" cy="369332"/>
            </a:xfrm>
            <a:prstGeom prst="rect">
              <a:avLst/>
            </a:prstGeom>
            <a:noFill/>
          </p:spPr>
          <p:txBody>
            <a:bodyPr wrap="non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donors</a:t>
              </a:r>
            </a:p>
          </p:txBody>
        </p:sp>
        <p:sp>
          <p:nvSpPr>
            <p:cNvPr id="202" name="TextBox 201">
              <a:extLst>
                <a:ext uri="{FF2B5EF4-FFF2-40B4-BE49-F238E27FC236}">
                  <a16:creationId xmlns:a16="http://schemas.microsoft.com/office/drawing/2014/main" id="{7CF71359-F661-48DF-9018-01E22D7D3AEA}"/>
                </a:ext>
              </a:extLst>
            </p:cNvPr>
            <p:cNvSpPr txBox="1"/>
            <p:nvPr/>
          </p:nvSpPr>
          <p:spPr>
            <a:xfrm>
              <a:off x="2128" y="1307274"/>
              <a:ext cx="1608216" cy="738664"/>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Finance Research/Invent/Design/Engage</a:t>
              </a:r>
            </a:p>
          </p:txBody>
        </p:sp>
      </p:grpSp>
      <p:pic>
        <p:nvPicPr>
          <p:cNvPr id="204" name="Picture 2" descr="https://lh3.googleusercontent.com/qPUcrEvntLlWCUeVB4FsnI-nVnLnOUtCiPRPcr6u4WlQ=w497-h144-p-no">
            <a:extLst>
              <a:ext uri="{FF2B5EF4-FFF2-40B4-BE49-F238E27FC236}">
                <a16:creationId xmlns:a16="http://schemas.microsoft.com/office/drawing/2014/main" id="{908E3D9D-1F49-4388-BB31-1140BBDEF2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69042" y="4781281"/>
            <a:ext cx="4800603" cy="1390919"/>
          </a:xfrm>
          <a:prstGeom prst="rect">
            <a:avLst/>
          </a:prstGeom>
          <a:noFill/>
          <a:extLst>
            <a:ext uri="{909E8E84-426E-40DD-AFC4-6F175D3DCCD1}">
              <a14:hiddenFill xmlns:a14="http://schemas.microsoft.com/office/drawing/2010/main">
                <a:solidFill>
                  <a:srgbClr val="FFFFFF"/>
                </a:solidFill>
              </a14:hiddenFill>
            </a:ext>
          </a:extLst>
        </p:spPr>
      </p:pic>
      <p:grpSp>
        <p:nvGrpSpPr>
          <p:cNvPr id="207" name="Group 206">
            <a:extLst>
              <a:ext uri="{FF2B5EF4-FFF2-40B4-BE49-F238E27FC236}">
                <a16:creationId xmlns:a16="http://schemas.microsoft.com/office/drawing/2014/main" id="{33A7A903-A7FD-4B6C-9683-A3F83BFC1C93}"/>
              </a:ext>
            </a:extLst>
          </p:cNvPr>
          <p:cNvGrpSpPr/>
          <p:nvPr/>
        </p:nvGrpSpPr>
        <p:grpSpPr>
          <a:xfrm>
            <a:off x="5082836" y="388484"/>
            <a:ext cx="3773618" cy="1143614"/>
            <a:chOff x="2464526" y="37507"/>
            <a:chExt cx="5036361" cy="1526295"/>
          </a:xfrm>
        </p:grpSpPr>
        <p:sp>
          <p:nvSpPr>
            <p:cNvPr id="208" name="Rounded Rectangle 246">
              <a:extLst>
                <a:ext uri="{FF2B5EF4-FFF2-40B4-BE49-F238E27FC236}">
                  <a16:creationId xmlns:a16="http://schemas.microsoft.com/office/drawing/2014/main" id="{61742072-D4ED-4DDD-9643-7527E19BA7E8}"/>
                </a:ext>
              </a:extLst>
            </p:cNvPr>
            <p:cNvSpPr/>
            <p:nvPr/>
          </p:nvSpPr>
          <p:spPr>
            <a:xfrm>
              <a:off x="2464526" y="90899"/>
              <a:ext cx="5036361" cy="1472903"/>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sp>
          <p:nvSpPr>
            <p:cNvPr id="209" name="TextBox 208">
              <a:extLst>
                <a:ext uri="{FF2B5EF4-FFF2-40B4-BE49-F238E27FC236}">
                  <a16:creationId xmlns:a16="http://schemas.microsoft.com/office/drawing/2014/main" id="{C35E258E-A425-42E4-A3A2-66E017669F5B}"/>
                </a:ext>
              </a:extLst>
            </p:cNvPr>
            <p:cNvSpPr txBox="1"/>
            <p:nvPr/>
          </p:nvSpPr>
          <p:spPr>
            <a:xfrm>
              <a:off x="4045239" y="37507"/>
              <a:ext cx="1874934" cy="36969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Consulting firms</a:t>
              </a:r>
            </a:p>
          </p:txBody>
        </p:sp>
        <p:pic>
          <p:nvPicPr>
            <p:cNvPr id="210" name="Picture 4" descr="https://www.arcadis.com/images/arcadis-logo.png">
              <a:extLst>
                <a:ext uri="{FF2B5EF4-FFF2-40B4-BE49-F238E27FC236}">
                  <a16:creationId xmlns:a16="http://schemas.microsoft.com/office/drawing/2014/main" id="{456B6DC1-7D8B-487D-A904-127C193501E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41363" y="413014"/>
              <a:ext cx="2413454" cy="266470"/>
            </a:xfrm>
            <a:prstGeom prst="rect">
              <a:avLst/>
            </a:prstGeom>
            <a:noFill/>
            <a:extLst>
              <a:ext uri="{909E8E84-426E-40DD-AFC4-6F175D3DCCD1}">
                <a14:hiddenFill xmlns:a14="http://schemas.microsoft.com/office/drawing/2010/main">
                  <a:solidFill>
                    <a:srgbClr val="FFFFFF"/>
                  </a:solidFill>
                </a14:hiddenFill>
              </a:ext>
            </a:extLst>
          </p:spPr>
        </p:pic>
        <p:pic>
          <p:nvPicPr>
            <p:cNvPr id="211" name="Picture 210">
              <a:extLst>
                <a:ext uri="{FF2B5EF4-FFF2-40B4-BE49-F238E27FC236}">
                  <a16:creationId xmlns:a16="http://schemas.microsoft.com/office/drawing/2014/main" id="{564B3D79-DE29-4B71-9F8B-39B83B6F4236}"/>
                </a:ext>
              </a:extLst>
            </p:cNvPr>
            <p:cNvPicPr>
              <a:picLocks noChangeAspect="1"/>
            </p:cNvPicPr>
            <p:nvPr/>
          </p:nvPicPr>
          <p:blipFill>
            <a:blip r:embed="rId7"/>
            <a:stretch>
              <a:fillRect/>
            </a:stretch>
          </p:blipFill>
          <p:spPr>
            <a:xfrm>
              <a:off x="2529762" y="712020"/>
              <a:ext cx="1570142" cy="415038"/>
            </a:xfrm>
            <a:prstGeom prst="rect">
              <a:avLst/>
            </a:prstGeom>
          </p:spPr>
        </p:pic>
        <p:pic>
          <p:nvPicPr>
            <p:cNvPr id="212" name="Picture 211">
              <a:extLst>
                <a:ext uri="{FF2B5EF4-FFF2-40B4-BE49-F238E27FC236}">
                  <a16:creationId xmlns:a16="http://schemas.microsoft.com/office/drawing/2014/main" id="{C40858FC-4EE9-4421-9C5F-8B58E4E6ADAB}"/>
                </a:ext>
              </a:extLst>
            </p:cNvPr>
            <p:cNvPicPr>
              <a:picLocks noChangeAspect="1"/>
            </p:cNvPicPr>
            <p:nvPr/>
          </p:nvPicPr>
          <p:blipFill>
            <a:blip r:embed="rId8"/>
            <a:stretch>
              <a:fillRect/>
            </a:stretch>
          </p:blipFill>
          <p:spPr>
            <a:xfrm>
              <a:off x="2582536" y="1170418"/>
              <a:ext cx="1943643" cy="304426"/>
            </a:xfrm>
            <a:prstGeom prst="rect">
              <a:avLst/>
            </a:prstGeom>
          </p:spPr>
        </p:pic>
        <p:pic>
          <p:nvPicPr>
            <p:cNvPr id="213" name="Picture 8" descr="Related image">
              <a:extLst>
                <a:ext uri="{FF2B5EF4-FFF2-40B4-BE49-F238E27FC236}">
                  <a16:creationId xmlns:a16="http://schemas.microsoft.com/office/drawing/2014/main" id="{61581778-4578-41EB-836B-F32A05447F9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15050" y="727603"/>
              <a:ext cx="646435" cy="448394"/>
            </a:xfrm>
            <a:prstGeom prst="rect">
              <a:avLst/>
            </a:prstGeom>
            <a:noFill/>
            <a:extLst>
              <a:ext uri="{909E8E84-426E-40DD-AFC4-6F175D3DCCD1}">
                <a14:hiddenFill xmlns:a14="http://schemas.microsoft.com/office/drawing/2010/main">
                  <a:solidFill>
                    <a:srgbClr val="FFFFFF"/>
                  </a:solidFill>
                </a14:hiddenFill>
              </a:ext>
            </a:extLst>
          </p:spPr>
        </p:pic>
        <p:pic>
          <p:nvPicPr>
            <p:cNvPr id="214" name="Picture 10" descr="ERM">
              <a:extLst>
                <a:ext uri="{FF2B5EF4-FFF2-40B4-BE49-F238E27FC236}">
                  <a16:creationId xmlns:a16="http://schemas.microsoft.com/office/drawing/2014/main" id="{556A1F94-CCEA-4C2F-94D6-6CF3E55F74B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28070" y="721490"/>
              <a:ext cx="311523" cy="423672"/>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12" descr="GHD">
              <a:extLst>
                <a:ext uri="{FF2B5EF4-FFF2-40B4-BE49-F238E27FC236}">
                  <a16:creationId xmlns:a16="http://schemas.microsoft.com/office/drawing/2014/main" id="{ADD1A4E0-3D98-4A7E-8E8D-F2703D79CFB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41271" y="711020"/>
              <a:ext cx="440482" cy="440483"/>
            </a:xfrm>
            <a:prstGeom prst="rect">
              <a:avLst/>
            </a:prstGeom>
            <a:noFill/>
            <a:extLst>
              <a:ext uri="{909E8E84-426E-40DD-AFC4-6F175D3DCCD1}">
                <a14:hiddenFill xmlns:a14="http://schemas.microsoft.com/office/drawing/2010/main">
                  <a:solidFill>
                    <a:srgbClr val="FFFFFF"/>
                  </a:solidFill>
                </a14:hiddenFill>
              </a:ext>
            </a:extLst>
          </p:spPr>
        </p:pic>
        <p:pic>
          <p:nvPicPr>
            <p:cNvPr id="216" name="Picture 215">
              <a:extLst>
                <a:ext uri="{FF2B5EF4-FFF2-40B4-BE49-F238E27FC236}">
                  <a16:creationId xmlns:a16="http://schemas.microsoft.com/office/drawing/2014/main" id="{DBAC4E8A-C8B7-4903-97A7-9B811AF7515A}"/>
                </a:ext>
              </a:extLst>
            </p:cNvPr>
            <p:cNvPicPr>
              <a:picLocks noChangeAspect="1"/>
            </p:cNvPicPr>
            <p:nvPr/>
          </p:nvPicPr>
          <p:blipFill>
            <a:blip r:embed="rId12"/>
            <a:stretch>
              <a:fillRect/>
            </a:stretch>
          </p:blipFill>
          <p:spPr>
            <a:xfrm>
              <a:off x="4131497" y="711020"/>
              <a:ext cx="1215285" cy="425350"/>
            </a:xfrm>
            <a:prstGeom prst="rect">
              <a:avLst/>
            </a:prstGeom>
          </p:spPr>
        </p:pic>
        <p:pic>
          <p:nvPicPr>
            <p:cNvPr id="217" name="Picture 14" descr="Image result for Woodard &amp; Curran logo">
              <a:extLst>
                <a:ext uri="{FF2B5EF4-FFF2-40B4-BE49-F238E27FC236}">
                  <a16:creationId xmlns:a16="http://schemas.microsoft.com/office/drawing/2014/main" id="{DFD29945-AFB3-449E-8947-D5ACF08B788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418778" y="711989"/>
              <a:ext cx="433173" cy="433173"/>
            </a:xfrm>
            <a:prstGeom prst="rect">
              <a:avLst/>
            </a:prstGeom>
            <a:noFill/>
            <a:extLst>
              <a:ext uri="{909E8E84-426E-40DD-AFC4-6F175D3DCCD1}">
                <a14:hiddenFill xmlns:a14="http://schemas.microsoft.com/office/drawing/2010/main">
                  <a:solidFill>
                    <a:srgbClr val="FFFFFF"/>
                  </a:solidFill>
                </a14:hiddenFill>
              </a:ext>
            </a:extLst>
          </p:spPr>
        </p:pic>
        <p:pic>
          <p:nvPicPr>
            <p:cNvPr id="218" name="Picture 16" descr="MWH Global">
              <a:extLst>
                <a:ext uri="{FF2B5EF4-FFF2-40B4-BE49-F238E27FC236}">
                  <a16:creationId xmlns:a16="http://schemas.microsoft.com/office/drawing/2014/main" id="{421ABD06-DE88-4CA7-AF35-7753F4D1CFF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23333" y="270145"/>
              <a:ext cx="2155272" cy="47712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19" name="Straight Arrow Connector 260">
            <a:extLst>
              <a:ext uri="{FF2B5EF4-FFF2-40B4-BE49-F238E27FC236}">
                <a16:creationId xmlns:a16="http://schemas.microsoft.com/office/drawing/2014/main" id="{758F554E-1049-4BD2-9135-53F96E0D8B9B}"/>
              </a:ext>
            </a:extLst>
          </p:cNvPr>
          <p:cNvCxnSpPr>
            <a:cxnSpLocks/>
            <a:stCxn id="208" idx="2"/>
            <a:endCxn id="188" idx="3"/>
          </p:cNvCxnSpPr>
          <p:nvPr/>
        </p:nvCxnSpPr>
        <p:spPr>
          <a:xfrm rot="5400000">
            <a:off x="5636350" y="1455691"/>
            <a:ext cx="1256889" cy="1409702"/>
          </a:xfrm>
          <a:prstGeom prst="curvedConnector2">
            <a:avLst/>
          </a:prstGeom>
          <a:ln w="381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1" name="TextBox 220">
            <a:extLst>
              <a:ext uri="{FF2B5EF4-FFF2-40B4-BE49-F238E27FC236}">
                <a16:creationId xmlns:a16="http://schemas.microsoft.com/office/drawing/2014/main" id="{3A03EDFC-D242-49CD-B5A2-23927FD310FB}"/>
              </a:ext>
            </a:extLst>
          </p:cNvPr>
          <p:cNvSpPr txBox="1"/>
          <p:nvPr/>
        </p:nvSpPr>
        <p:spPr>
          <a:xfrm rot="19557296">
            <a:off x="5792338" y="2155975"/>
            <a:ext cx="1042273" cy="323165"/>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graduates</a:t>
            </a:r>
          </a:p>
        </p:txBody>
      </p:sp>
      <p:sp>
        <p:nvSpPr>
          <p:cNvPr id="238" name="TextBox 237">
            <a:extLst>
              <a:ext uri="{FF2B5EF4-FFF2-40B4-BE49-F238E27FC236}">
                <a16:creationId xmlns:a16="http://schemas.microsoft.com/office/drawing/2014/main" id="{B0A6B8F8-58D9-44A4-A8B0-6AD487CF497A}"/>
              </a:ext>
            </a:extLst>
          </p:cNvPr>
          <p:cNvSpPr txBox="1"/>
          <p:nvPr/>
        </p:nvSpPr>
        <p:spPr>
          <a:xfrm>
            <a:off x="5294581" y="3096867"/>
            <a:ext cx="2401619" cy="1015663"/>
          </a:xfrm>
          <a:prstGeom prst="rect">
            <a:avLst/>
          </a:prstGeom>
          <a:noFill/>
        </p:spPr>
        <p:txBody>
          <a:bodyPr wrap="non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sng"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Cornell connections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Cornell Institute for Public Affairs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Architecture Art Planning</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Atkinson Center</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Tata-Cornell Institute</a:t>
            </a:r>
          </a:p>
        </p:txBody>
      </p:sp>
      <p:cxnSp>
        <p:nvCxnSpPr>
          <p:cNvPr id="255" name="Straight Arrow Connector 254">
            <a:extLst>
              <a:ext uri="{FF2B5EF4-FFF2-40B4-BE49-F238E27FC236}">
                <a16:creationId xmlns:a16="http://schemas.microsoft.com/office/drawing/2014/main" id="{58958275-672B-4838-BC9B-6BC208ACAB3D}"/>
              </a:ext>
            </a:extLst>
          </p:cNvPr>
          <p:cNvCxnSpPr>
            <a:stCxn id="188" idx="2"/>
            <a:endCxn id="204" idx="0"/>
          </p:cNvCxnSpPr>
          <p:nvPr/>
        </p:nvCxnSpPr>
        <p:spPr>
          <a:xfrm>
            <a:off x="4569343" y="3749174"/>
            <a:ext cx="1" cy="1032107"/>
          </a:xfrm>
          <a:prstGeom prst="straightConnector1">
            <a:avLst/>
          </a:prstGeom>
          <a:ln w="381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41080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48A7C93-579E-4402-93EA-F8E24326D573}"/>
              </a:ext>
            </a:extLst>
          </p:cNvPr>
          <p:cNvGrpSpPr/>
          <p:nvPr/>
        </p:nvGrpSpPr>
        <p:grpSpPr>
          <a:xfrm>
            <a:off x="2048982" y="2286000"/>
            <a:ext cx="3286782" cy="2514600"/>
            <a:chOff x="3055235" y="2809498"/>
            <a:chExt cx="3286782" cy="2514600"/>
          </a:xfrm>
        </p:grpSpPr>
        <p:pic>
          <p:nvPicPr>
            <p:cNvPr id="9" name="Picture 2">
              <a:extLst>
                <a:ext uri="{FF2B5EF4-FFF2-40B4-BE49-F238E27FC236}">
                  <a16:creationId xmlns:a16="http://schemas.microsoft.com/office/drawing/2014/main" id="{4B8610F6-B4AE-42EC-BC60-FFDF4D185BD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61828" y="2933175"/>
              <a:ext cx="1373727" cy="737122"/>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a:extLst>
                <a:ext uri="{FF2B5EF4-FFF2-40B4-BE49-F238E27FC236}">
                  <a16:creationId xmlns:a16="http://schemas.microsoft.com/office/drawing/2014/main" id="{C1CC5D3A-8B78-4546-A98F-15B8EC5E7BAE}"/>
                </a:ext>
              </a:extLst>
            </p:cNvPr>
            <p:cNvSpPr txBox="1"/>
            <p:nvPr/>
          </p:nvSpPr>
          <p:spPr>
            <a:xfrm>
              <a:off x="5443282" y="3520080"/>
              <a:ext cx="794446" cy="646331"/>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itchFamily="18" charset="0"/>
                  <a:ea typeface="+mn-ea"/>
                  <a:cs typeface="+mn-cs"/>
                </a:rPr>
                <a:t>Water Board</a:t>
              </a:r>
            </a:p>
          </p:txBody>
        </p:sp>
        <p:sp>
          <p:nvSpPr>
            <p:cNvPr id="11" name="Oval 10">
              <a:extLst>
                <a:ext uri="{FF2B5EF4-FFF2-40B4-BE49-F238E27FC236}">
                  <a16:creationId xmlns:a16="http://schemas.microsoft.com/office/drawing/2014/main" id="{9754E531-F277-4CD7-8A6A-D89CDA9E6DEB}"/>
                </a:ext>
              </a:extLst>
            </p:cNvPr>
            <p:cNvSpPr/>
            <p:nvPr/>
          </p:nvSpPr>
          <p:spPr>
            <a:xfrm>
              <a:off x="3055235" y="2809498"/>
              <a:ext cx="3286782" cy="2514600"/>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nvGrpSpPr>
            <p:cNvPr id="12" name="Group 28">
              <a:extLst>
                <a:ext uri="{FF2B5EF4-FFF2-40B4-BE49-F238E27FC236}">
                  <a16:creationId xmlns:a16="http://schemas.microsoft.com/office/drawing/2014/main" id="{A8D3DE9C-0344-4E36-9B66-7F38885612F3}"/>
                </a:ext>
              </a:extLst>
            </p:cNvPr>
            <p:cNvGrpSpPr>
              <a:grpSpLocks/>
            </p:cNvGrpSpPr>
            <p:nvPr/>
          </p:nvGrpSpPr>
          <p:grpSpPr bwMode="auto">
            <a:xfrm flipH="1">
              <a:off x="5290437" y="3230284"/>
              <a:ext cx="222250" cy="285750"/>
              <a:chOff x="4468" y="1156"/>
              <a:chExt cx="568" cy="808"/>
            </a:xfrm>
          </p:grpSpPr>
          <p:sp>
            <p:nvSpPr>
              <p:cNvPr id="183" name="Rectangle 29">
                <a:extLst>
                  <a:ext uri="{FF2B5EF4-FFF2-40B4-BE49-F238E27FC236}">
                    <a16:creationId xmlns:a16="http://schemas.microsoft.com/office/drawing/2014/main" id="{73B6F53B-6F20-407B-BE54-21FAB6AB27D1}"/>
                  </a:ext>
                </a:extLst>
              </p:cNvPr>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84" name="Rectangle 30" descr="Light horizontal">
                <a:extLst>
                  <a:ext uri="{FF2B5EF4-FFF2-40B4-BE49-F238E27FC236}">
                    <a16:creationId xmlns:a16="http://schemas.microsoft.com/office/drawing/2014/main" id="{2555D156-266E-4AF5-A416-2CABB1E41CA4}"/>
                  </a:ext>
                </a:extLst>
              </p:cNvPr>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85" name="AutoShape 31" descr="Diagonal brick">
                <a:extLst>
                  <a:ext uri="{FF2B5EF4-FFF2-40B4-BE49-F238E27FC236}">
                    <a16:creationId xmlns:a16="http://schemas.microsoft.com/office/drawing/2014/main" id="{C95FFD58-B583-465E-9AE3-D857A37CD0DB}"/>
                  </a:ext>
                </a:extLst>
              </p:cNvPr>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86" name="Rectangle 32">
                <a:extLst>
                  <a:ext uri="{FF2B5EF4-FFF2-40B4-BE49-F238E27FC236}">
                    <a16:creationId xmlns:a16="http://schemas.microsoft.com/office/drawing/2014/main" id="{66B57DF5-3369-411C-ADA2-75C933E257D7}"/>
                  </a:ext>
                </a:extLst>
              </p:cNvPr>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87" name="Line 33">
                <a:extLst>
                  <a:ext uri="{FF2B5EF4-FFF2-40B4-BE49-F238E27FC236}">
                    <a16:creationId xmlns:a16="http://schemas.microsoft.com/office/drawing/2014/main" id="{585A93E1-4D39-483D-B540-BB89D3D351AB}"/>
                  </a:ext>
                </a:extLst>
              </p:cNvPr>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88" name="Line 34">
                <a:extLst>
                  <a:ext uri="{FF2B5EF4-FFF2-40B4-BE49-F238E27FC236}">
                    <a16:creationId xmlns:a16="http://schemas.microsoft.com/office/drawing/2014/main" id="{9ED56DB3-051F-4EE0-BFFB-2BCCE070753D}"/>
                  </a:ext>
                </a:extLst>
              </p:cNvPr>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grpSp>
        <p:grpSp>
          <p:nvGrpSpPr>
            <p:cNvPr id="13" name="Group 35">
              <a:extLst>
                <a:ext uri="{FF2B5EF4-FFF2-40B4-BE49-F238E27FC236}">
                  <a16:creationId xmlns:a16="http://schemas.microsoft.com/office/drawing/2014/main" id="{F26EC81A-60BF-485D-A794-396FB287744C}"/>
                </a:ext>
              </a:extLst>
            </p:cNvPr>
            <p:cNvGrpSpPr>
              <a:grpSpLocks/>
            </p:cNvGrpSpPr>
            <p:nvPr/>
          </p:nvGrpSpPr>
          <p:grpSpPr bwMode="auto">
            <a:xfrm>
              <a:off x="4240206" y="3723689"/>
              <a:ext cx="222250" cy="285750"/>
              <a:chOff x="4468" y="1156"/>
              <a:chExt cx="568" cy="808"/>
            </a:xfrm>
          </p:grpSpPr>
          <p:sp>
            <p:nvSpPr>
              <p:cNvPr id="177" name="Rectangle 36">
                <a:extLst>
                  <a:ext uri="{FF2B5EF4-FFF2-40B4-BE49-F238E27FC236}">
                    <a16:creationId xmlns:a16="http://schemas.microsoft.com/office/drawing/2014/main" id="{37185E72-31FF-4BDE-9F29-D181CEE5C6B9}"/>
                  </a:ext>
                </a:extLst>
              </p:cNvPr>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78" name="Rectangle 37" descr="Light horizontal">
                <a:extLst>
                  <a:ext uri="{FF2B5EF4-FFF2-40B4-BE49-F238E27FC236}">
                    <a16:creationId xmlns:a16="http://schemas.microsoft.com/office/drawing/2014/main" id="{C22050FB-9442-44CC-AA8E-CCB85198B90F}"/>
                  </a:ext>
                </a:extLst>
              </p:cNvPr>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79" name="AutoShape 38" descr="Diagonal brick">
                <a:extLst>
                  <a:ext uri="{FF2B5EF4-FFF2-40B4-BE49-F238E27FC236}">
                    <a16:creationId xmlns:a16="http://schemas.microsoft.com/office/drawing/2014/main" id="{7B07D08D-DF05-48ED-9285-67F1CF0C7BF7}"/>
                  </a:ext>
                </a:extLst>
              </p:cNvPr>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80" name="Rectangle 39">
                <a:extLst>
                  <a:ext uri="{FF2B5EF4-FFF2-40B4-BE49-F238E27FC236}">
                    <a16:creationId xmlns:a16="http://schemas.microsoft.com/office/drawing/2014/main" id="{24B6EA05-5558-473E-8FC4-39931AE8E8B0}"/>
                  </a:ext>
                </a:extLst>
              </p:cNvPr>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81" name="Line 40">
                <a:extLst>
                  <a:ext uri="{FF2B5EF4-FFF2-40B4-BE49-F238E27FC236}">
                    <a16:creationId xmlns:a16="http://schemas.microsoft.com/office/drawing/2014/main" id="{6F621ABD-498C-4B8D-87AE-BEFFFB1DAC62}"/>
                  </a:ext>
                </a:extLst>
              </p:cNvPr>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82" name="Line 41">
                <a:extLst>
                  <a:ext uri="{FF2B5EF4-FFF2-40B4-BE49-F238E27FC236}">
                    <a16:creationId xmlns:a16="http://schemas.microsoft.com/office/drawing/2014/main" id="{2E6938D2-B6F3-4C26-84D8-2AEF13CB584C}"/>
                  </a:ext>
                </a:extLst>
              </p:cNvPr>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grpSp>
        <p:grpSp>
          <p:nvGrpSpPr>
            <p:cNvPr id="14" name="Group 42">
              <a:extLst>
                <a:ext uri="{FF2B5EF4-FFF2-40B4-BE49-F238E27FC236}">
                  <a16:creationId xmlns:a16="http://schemas.microsoft.com/office/drawing/2014/main" id="{4166C7DD-62FD-40AD-9BC2-52861A8BC852}"/>
                </a:ext>
              </a:extLst>
            </p:cNvPr>
            <p:cNvGrpSpPr>
              <a:grpSpLocks/>
            </p:cNvGrpSpPr>
            <p:nvPr/>
          </p:nvGrpSpPr>
          <p:grpSpPr bwMode="auto">
            <a:xfrm>
              <a:off x="4687122" y="4602314"/>
              <a:ext cx="222250" cy="285750"/>
              <a:chOff x="4468" y="1156"/>
              <a:chExt cx="568" cy="808"/>
            </a:xfrm>
          </p:grpSpPr>
          <p:sp>
            <p:nvSpPr>
              <p:cNvPr id="171" name="Rectangle 43">
                <a:extLst>
                  <a:ext uri="{FF2B5EF4-FFF2-40B4-BE49-F238E27FC236}">
                    <a16:creationId xmlns:a16="http://schemas.microsoft.com/office/drawing/2014/main" id="{072CCD73-61D2-4794-B112-8CE7BDA85D41}"/>
                  </a:ext>
                </a:extLst>
              </p:cNvPr>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72" name="Rectangle 44" descr="Light horizontal">
                <a:extLst>
                  <a:ext uri="{FF2B5EF4-FFF2-40B4-BE49-F238E27FC236}">
                    <a16:creationId xmlns:a16="http://schemas.microsoft.com/office/drawing/2014/main" id="{5A48FDF5-5289-4B05-8E63-CE94DE729090}"/>
                  </a:ext>
                </a:extLst>
              </p:cNvPr>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73" name="AutoShape 45" descr="Diagonal brick">
                <a:extLst>
                  <a:ext uri="{FF2B5EF4-FFF2-40B4-BE49-F238E27FC236}">
                    <a16:creationId xmlns:a16="http://schemas.microsoft.com/office/drawing/2014/main" id="{A5A2B8D0-01CE-48AE-AC55-C911655D7D32}"/>
                  </a:ext>
                </a:extLst>
              </p:cNvPr>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74" name="Rectangle 46">
                <a:extLst>
                  <a:ext uri="{FF2B5EF4-FFF2-40B4-BE49-F238E27FC236}">
                    <a16:creationId xmlns:a16="http://schemas.microsoft.com/office/drawing/2014/main" id="{F359EC5B-6B90-4780-977A-2C108C60CD09}"/>
                  </a:ext>
                </a:extLst>
              </p:cNvPr>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75" name="Line 47">
                <a:extLst>
                  <a:ext uri="{FF2B5EF4-FFF2-40B4-BE49-F238E27FC236}">
                    <a16:creationId xmlns:a16="http://schemas.microsoft.com/office/drawing/2014/main" id="{27BBF647-C544-49AC-B945-994D8430AA1A}"/>
                  </a:ext>
                </a:extLst>
              </p:cNvPr>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76" name="Line 48">
                <a:extLst>
                  <a:ext uri="{FF2B5EF4-FFF2-40B4-BE49-F238E27FC236}">
                    <a16:creationId xmlns:a16="http://schemas.microsoft.com/office/drawing/2014/main" id="{77A4EB73-D352-4D4C-9C93-3BD44003EA31}"/>
                  </a:ext>
                </a:extLst>
              </p:cNvPr>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grpSp>
        <p:grpSp>
          <p:nvGrpSpPr>
            <p:cNvPr id="15" name="Group 49">
              <a:extLst>
                <a:ext uri="{FF2B5EF4-FFF2-40B4-BE49-F238E27FC236}">
                  <a16:creationId xmlns:a16="http://schemas.microsoft.com/office/drawing/2014/main" id="{980E5CB5-41B7-4F85-92BA-20C7C17C3C06}"/>
                </a:ext>
              </a:extLst>
            </p:cNvPr>
            <p:cNvGrpSpPr>
              <a:grpSpLocks/>
            </p:cNvGrpSpPr>
            <p:nvPr/>
          </p:nvGrpSpPr>
          <p:grpSpPr bwMode="auto">
            <a:xfrm>
              <a:off x="4865254" y="3189260"/>
              <a:ext cx="222250" cy="285750"/>
              <a:chOff x="4468" y="1156"/>
              <a:chExt cx="568" cy="808"/>
            </a:xfrm>
          </p:grpSpPr>
          <p:sp>
            <p:nvSpPr>
              <p:cNvPr id="165" name="Rectangle 50">
                <a:extLst>
                  <a:ext uri="{FF2B5EF4-FFF2-40B4-BE49-F238E27FC236}">
                    <a16:creationId xmlns:a16="http://schemas.microsoft.com/office/drawing/2014/main" id="{4AAA9C83-ED2D-4D0D-B443-AC83390BD0EE}"/>
                  </a:ext>
                </a:extLst>
              </p:cNvPr>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66" name="Rectangle 51" descr="Light horizontal">
                <a:extLst>
                  <a:ext uri="{FF2B5EF4-FFF2-40B4-BE49-F238E27FC236}">
                    <a16:creationId xmlns:a16="http://schemas.microsoft.com/office/drawing/2014/main" id="{4DEC9834-C51E-42F4-8DC6-45963849A373}"/>
                  </a:ext>
                </a:extLst>
              </p:cNvPr>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67" name="AutoShape 52" descr="Diagonal brick">
                <a:extLst>
                  <a:ext uri="{FF2B5EF4-FFF2-40B4-BE49-F238E27FC236}">
                    <a16:creationId xmlns:a16="http://schemas.microsoft.com/office/drawing/2014/main" id="{89C239A7-1809-4841-8B3F-63BE9787F3B4}"/>
                  </a:ext>
                </a:extLst>
              </p:cNvPr>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68" name="Rectangle 53">
                <a:extLst>
                  <a:ext uri="{FF2B5EF4-FFF2-40B4-BE49-F238E27FC236}">
                    <a16:creationId xmlns:a16="http://schemas.microsoft.com/office/drawing/2014/main" id="{D501DC7F-C91E-4F9F-8EF6-B2FD1A8A0CF7}"/>
                  </a:ext>
                </a:extLst>
              </p:cNvPr>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69" name="Line 54">
                <a:extLst>
                  <a:ext uri="{FF2B5EF4-FFF2-40B4-BE49-F238E27FC236}">
                    <a16:creationId xmlns:a16="http://schemas.microsoft.com/office/drawing/2014/main" id="{CF38CAC4-A1C8-4E58-8D30-1C79D9203EB7}"/>
                  </a:ext>
                </a:extLst>
              </p:cNvPr>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70" name="Line 55">
                <a:extLst>
                  <a:ext uri="{FF2B5EF4-FFF2-40B4-BE49-F238E27FC236}">
                    <a16:creationId xmlns:a16="http://schemas.microsoft.com/office/drawing/2014/main" id="{022A8FBA-7B38-4667-B852-C951D613FC2D}"/>
                  </a:ext>
                </a:extLst>
              </p:cNvPr>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grpSp>
        <p:grpSp>
          <p:nvGrpSpPr>
            <p:cNvPr id="16" name="Group 56">
              <a:extLst>
                <a:ext uri="{FF2B5EF4-FFF2-40B4-BE49-F238E27FC236}">
                  <a16:creationId xmlns:a16="http://schemas.microsoft.com/office/drawing/2014/main" id="{A60CE43F-A548-43A2-87F6-D87B53D31B7C}"/>
                </a:ext>
              </a:extLst>
            </p:cNvPr>
            <p:cNvGrpSpPr>
              <a:grpSpLocks/>
            </p:cNvGrpSpPr>
            <p:nvPr/>
          </p:nvGrpSpPr>
          <p:grpSpPr bwMode="auto">
            <a:xfrm flipH="1">
              <a:off x="4923164" y="4296579"/>
              <a:ext cx="222250" cy="285750"/>
              <a:chOff x="4468" y="1156"/>
              <a:chExt cx="568" cy="808"/>
            </a:xfrm>
          </p:grpSpPr>
          <p:sp>
            <p:nvSpPr>
              <p:cNvPr id="159" name="Rectangle 57">
                <a:extLst>
                  <a:ext uri="{FF2B5EF4-FFF2-40B4-BE49-F238E27FC236}">
                    <a16:creationId xmlns:a16="http://schemas.microsoft.com/office/drawing/2014/main" id="{FC36BBB5-4C55-4DD1-BED8-6717A1EA05A8}"/>
                  </a:ext>
                </a:extLst>
              </p:cNvPr>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60" name="Rectangle 58" descr="Light horizontal">
                <a:extLst>
                  <a:ext uri="{FF2B5EF4-FFF2-40B4-BE49-F238E27FC236}">
                    <a16:creationId xmlns:a16="http://schemas.microsoft.com/office/drawing/2014/main" id="{A843C25A-6A62-4312-8BB8-2E83A264ACE7}"/>
                  </a:ext>
                </a:extLst>
              </p:cNvPr>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61" name="AutoShape 59" descr="Diagonal brick">
                <a:extLst>
                  <a:ext uri="{FF2B5EF4-FFF2-40B4-BE49-F238E27FC236}">
                    <a16:creationId xmlns:a16="http://schemas.microsoft.com/office/drawing/2014/main" id="{91B50ACE-FD60-47B6-ADE8-DB2EF800F655}"/>
                  </a:ext>
                </a:extLst>
              </p:cNvPr>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62" name="Rectangle 60">
                <a:extLst>
                  <a:ext uri="{FF2B5EF4-FFF2-40B4-BE49-F238E27FC236}">
                    <a16:creationId xmlns:a16="http://schemas.microsoft.com/office/drawing/2014/main" id="{A6E0CD9D-E7D4-4514-A1B3-C4C346E962E6}"/>
                  </a:ext>
                </a:extLst>
              </p:cNvPr>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63" name="Line 61">
                <a:extLst>
                  <a:ext uri="{FF2B5EF4-FFF2-40B4-BE49-F238E27FC236}">
                    <a16:creationId xmlns:a16="http://schemas.microsoft.com/office/drawing/2014/main" id="{AE5CCA80-BF2F-4206-A5D2-6DBAFD81EE01}"/>
                  </a:ext>
                </a:extLst>
              </p:cNvPr>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64" name="Line 62">
                <a:extLst>
                  <a:ext uri="{FF2B5EF4-FFF2-40B4-BE49-F238E27FC236}">
                    <a16:creationId xmlns:a16="http://schemas.microsoft.com/office/drawing/2014/main" id="{D85251F8-AE59-4CB8-A5C6-084C78EAF551}"/>
                  </a:ext>
                </a:extLst>
              </p:cNvPr>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grpSp>
        <p:grpSp>
          <p:nvGrpSpPr>
            <p:cNvPr id="17" name="Group 63">
              <a:extLst>
                <a:ext uri="{FF2B5EF4-FFF2-40B4-BE49-F238E27FC236}">
                  <a16:creationId xmlns:a16="http://schemas.microsoft.com/office/drawing/2014/main" id="{625712FB-C75B-4ED4-AB29-A0ED22B2695D}"/>
                </a:ext>
              </a:extLst>
            </p:cNvPr>
            <p:cNvGrpSpPr>
              <a:grpSpLocks/>
            </p:cNvGrpSpPr>
            <p:nvPr/>
          </p:nvGrpSpPr>
          <p:grpSpPr bwMode="auto">
            <a:xfrm flipH="1">
              <a:off x="4415054" y="4187655"/>
              <a:ext cx="222250" cy="285750"/>
              <a:chOff x="4468" y="1156"/>
              <a:chExt cx="568" cy="808"/>
            </a:xfrm>
          </p:grpSpPr>
          <p:sp>
            <p:nvSpPr>
              <p:cNvPr id="153" name="Rectangle 64">
                <a:extLst>
                  <a:ext uri="{FF2B5EF4-FFF2-40B4-BE49-F238E27FC236}">
                    <a16:creationId xmlns:a16="http://schemas.microsoft.com/office/drawing/2014/main" id="{6F17D086-71CF-40D3-B7E2-86073071AC1B}"/>
                  </a:ext>
                </a:extLst>
              </p:cNvPr>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54" name="Rectangle 65" descr="Light horizontal">
                <a:extLst>
                  <a:ext uri="{FF2B5EF4-FFF2-40B4-BE49-F238E27FC236}">
                    <a16:creationId xmlns:a16="http://schemas.microsoft.com/office/drawing/2014/main" id="{DFBDAA60-F47F-41F9-8989-88F0E8BD3A1C}"/>
                  </a:ext>
                </a:extLst>
              </p:cNvPr>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55" name="AutoShape 66" descr="Diagonal brick">
                <a:extLst>
                  <a:ext uri="{FF2B5EF4-FFF2-40B4-BE49-F238E27FC236}">
                    <a16:creationId xmlns:a16="http://schemas.microsoft.com/office/drawing/2014/main" id="{956AACAC-4D88-4389-94C7-6431475C5750}"/>
                  </a:ext>
                </a:extLst>
              </p:cNvPr>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56" name="Rectangle 67">
                <a:extLst>
                  <a:ext uri="{FF2B5EF4-FFF2-40B4-BE49-F238E27FC236}">
                    <a16:creationId xmlns:a16="http://schemas.microsoft.com/office/drawing/2014/main" id="{CF06C61E-B6DA-4754-A134-81B4D1123859}"/>
                  </a:ext>
                </a:extLst>
              </p:cNvPr>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57" name="Line 68">
                <a:extLst>
                  <a:ext uri="{FF2B5EF4-FFF2-40B4-BE49-F238E27FC236}">
                    <a16:creationId xmlns:a16="http://schemas.microsoft.com/office/drawing/2014/main" id="{5C70552A-9A91-4B92-8C8E-0CC1BAE7A695}"/>
                  </a:ext>
                </a:extLst>
              </p:cNvPr>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58" name="Line 69">
                <a:extLst>
                  <a:ext uri="{FF2B5EF4-FFF2-40B4-BE49-F238E27FC236}">
                    <a16:creationId xmlns:a16="http://schemas.microsoft.com/office/drawing/2014/main" id="{B9AB319A-30F2-4420-A74D-BA022F7161AA}"/>
                  </a:ext>
                </a:extLst>
              </p:cNvPr>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grpSp>
        <p:grpSp>
          <p:nvGrpSpPr>
            <p:cNvPr id="18" name="Group 70">
              <a:extLst>
                <a:ext uri="{FF2B5EF4-FFF2-40B4-BE49-F238E27FC236}">
                  <a16:creationId xmlns:a16="http://schemas.microsoft.com/office/drawing/2014/main" id="{382918E1-21FE-409F-9C1E-95766EE45531}"/>
                </a:ext>
              </a:extLst>
            </p:cNvPr>
            <p:cNvGrpSpPr>
              <a:grpSpLocks/>
            </p:cNvGrpSpPr>
            <p:nvPr/>
          </p:nvGrpSpPr>
          <p:grpSpPr bwMode="auto">
            <a:xfrm>
              <a:off x="3934710" y="4488613"/>
              <a:ext cx="222250" cy="285750"/>
              <a:chOff x="4468" y="1156"/>
              <a:chExt cx="568" cy="808"/>
            </a:xfrm>
          </p:grpSpPr>
          <p:sp>
            <p:nvSpPr>
              <p:cNvPr id="147" name="Rectangle 71">
                <a:extLst>
                  <a:ext uri="{FF2B5EF4-FFF2-40B4-BE49-F238E27FC236}">
                    <a16:creationId xmlns:a16="http://schemas.microsoft.com/office/drawing/2014/main" id="{BEDC1937-B5E9-4197-AF0A-EB24CC549B3E}"/>
                  </a:ext>
                </a:extLst>
              </p:cNvPr>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48" name="Rectangle 72" descr="Light horizontal">
                <a:extLst>
                  <a:ext uri="{FF2B5EF4-FFF2-40B4-BE49-F238E27FC236}">
                    <a16:creationId xmlns:a16="http://schemas.microsoft.com/office/drawing/2014/main" id="{5FB57070-D8E2-452F-AB62-F24F5DEF669F}"/>
                  </a:ext>
                </a:extLst>
              </p:cNvPr>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49" name="AutoShape 73" descr="Diagonal brick">
                <a:extLst>
                  <a:ext uri="{FF2B5EF4-FFF2-40B4-BE49-F238E27FC236}">
                    <a16:creationId xmlns:a16="http://schemas.microsoft.com/office/drawing/2014/main" id="{BA09F702-0871-4DE2-BF84-EFE96C27C82D}"/>
                  </a:ext>
                </a:extLst>
              </p:cNvPr>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50" name="Rectangle 74">
                <a:extLst>
                  <a:ext uri="{FF2B5EF4-FFF2-40B4-BE49-F238E27FC236}">
                    <a16:creationId xmlns:a16="http://schemas.microsoft.com/office/drawing/2014/main" id="{60727271-FF1B-4E92-87B1-F803DF9F565E}"/>
                  </a:ext>
                </a:extLst>
              </p:cNvPr>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51" name="Line 75">
                <a:extLst>
                  <a:ext uri="{FF2B5EF4-FFF2-40B4-BE49-F238E27FC236}">
                    <a16:creationId xmlns:a16="http://schemas.microsoft.com/office/drawing/2014/main" id="{F999E0B5-547A-4EF7-88BA-23862910F207}"/>
                  </a:ext>
                </a:extLst>
              </p:cNvPr>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52" name="Line 76">
                <a:extLst>
                  <a:ext uri="{FF2B5EF4-FFF2-40B4-BE49-F238E27FC236}">
                    <a16:creationId xmlns:a16="http://schemas.microsoft.com/office/drawing/2014/main" id="{970C4458-CE17-494E-AAD3-3CC505AE4CD0}"/>
                  </a:ext>
                </a:extLst>
              </p:cNvPr>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grpSp>
        <p:grpSp>
          <p:nvGrpSpPr>
            <p:cNvPr id="19" name="Group 77">
              <a:extLst>
                <a:ext uri="{FF2B5EF4-FFF2-40B4-BE49-F238E27FC236}">
                  <a16:creationId xmlns:a16="http://schemas.microsoft.com/office/drawing/2014/main" id="{6E746672-8072-4B2C-B9BF-87D5916C8726}"/>
                </a:ext>
              </a:extLst>
            </p:cNvPr>
            <p:cNvGrpSpPr>
              <a:grpSpLocks/>
            </p:cNvGrpSpPr>
            <p:nvPr/>
          </p:nvGrpSpPr>
          <p:grpSpPr bwMode="auto">
            <a:xfrm>
              <a:off x="4884035" y="3672764"/>
              <a:ext cx="222250" cy="285750"/>
              <a:chOff x="4468" y="1156"/>
              <a:chExt cx="568" cy="808"/>
            </a:xfrm>
          </p:grpSpPr>
          <p:sp>
            <p:nvSpPr>
              <p:cNvPr id="141" name="Rectangle 78">
                <a:extLst>
                  <a:ext uri="{FF2B5EF4-FFF2-40B4-BE49-F238E27FC236}">
                    <a16:creationId xmlns:a16="http://schemas.microsoft.com/office/drawing/2014/main" id="{03CBB3A8-64A4-491D-AE5D-BD5D778F4FE5}"/>
                  </a:ext>
                </a:extLst>
              </p:cNvPr>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42" name="Rectangle 79" descr="Light horizontal">
                <a:extLst>
                  <a:ext uri="{FF2B5EF4-FFF2-40B4-BE49-F238E27FC236}">
                    <a16:creationId xmlns:a16="http://schemas.microsoft.com/office/drawing/2014/main" id="{16C25514-C8E4-4E31-A74D-3B0E65372DB5}"/>
                  </a:ext>
                </a:extLst>
              </p:cNvPr>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43" name="AutoShape 80" descr="Diagonal brick">
                <a:extLst>
                  <a:ext uri="{FF2B5EF4-FFF2-40B4-BE49-F238E27FC236}">
                    <a16:creationId xmlns:a16="http://schemas.microsoft.com/office/drawing/2014/main" id="{70DD0D71-BD5F-48CB-975C-9A2EDEBF11C9}"/>
                  </a:ext>
                </a:extLst>
              </p:cNvPr>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44" name="Rectangle 81">
                <a:extLst>
                  <a:ext uri="{FF2B5EF4-FFF2-40B4-BE49-F238E27FC236}">
                    <a16:creationId xmlns:a16="http://schemas.microsoft.com/office/drawing/2014/main" id="{E26C2F66-0CA7-4C8F-AFB5-F10286EE6CCC}"/>
                  </a:ext>
                </a:extLst>
              </p:cNvPr>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45" name="Line 82">
                <a:extLst>
                  <a:ext uri="{FF2B5EF4-FFF2-40B4-BE49-F238E27FC236}">
                    <a16:creationId xmlns:a16="http://schemas.microsoft.com/office/drawing/2014/main" id="{F0229B5A-C6F6-4EDE-A3D1-B9F873187716}"/>
                  </a:ext>
                </a:extLst>
              </p:cNvPr>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46" name="Line 83">
                <a:extLst>
                  <a:ext uri="{FF2B5EF4-FFF2-40B4-BE49-F238E27FC236}">
                    <a16:creationId xmlns:a16="http://schemas.microsoft.com/office/drawing/2014/main" id="{35E9AAF2-0C13-4562-AD8F-FB635C53DA3D}"/>
                  </a:ext>
                </a:extLst>
              </p:cNvPr>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grpSp>
        <p:pic>
          <p:nvPicPr>
            <p:cNvPr id="20" name="Picture 2" descr="http://christopherteh.com/blog/wp-content/uploads/2012/06/tap-water.jpg">
              <a:extLst>
                <a:ext uri="{FF2B5EF4-FFF2-40B4-BE49-F238E27FC236}">
                  <a16:creationId xmlns:a16="http://schemas.microsoft.com/office/drawing/2014/main" id="{1BB19AEF-772C-48FB-8158-77C5B5FA414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88484" y="3732487"/>
              <a:ext cx="542733" cy="810482"/>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8A10100B-CCB7-4EAD-B607-2D782011EDD4}"/>
                </a:ext>
              </a:extLst>
            </p:cNvPr>
            <p:cNvGrpSpPr/>
            <p:nvPr/>
          </p:nvGrpSpPr>
          <p:grpSpPr>
            <a:xfrm>
              <a:off x="5531246" y="4160498"/>
              <a:ext cx="603084" cy="336953"/>
              <a:chOff x="3065417" y="4057143"/>
              <a:chExt cx="603084" cy="336953"/>
            </a:xfrm>
          </p:grpSpPr>
          <p:grpSp>
            <p:nvGrpSpPr>
              <p:cNvPr id="106" name="Group 105">
                <a:extLst>
                  <a:ext uri="{FF2B5EF4-FFF2-40B4-BE49-F238E27FC236}">
                    <a16:creationId xmlns:a16="http://schemas.microsoft.com/office/drawing/2014/main" id="{8212A71A-5295-4E65-913D-BB89CC61FCAC}"/>
                  </a:ext>
                </a:extLst>
              </p:cNvPr>
              <p:cNvGrpSpPr/>
              <p:nvPr/>
            </p:nvGrpSpPr>
            <p:grpSpPr>
              <a:xfrm>
                <a:off x="3065417" y="4057143"/>
                <a:ext cx="99060" cy="336953"/>
                <a:chOff x="2209800" y="1583474"/>
                <a:chExt cx="990600" cy="3369526"/>
              </a:xfrm>
              <a:solidFill>
                <a:srgbClr val="00B050"/>
              </a:solidFill>
            </p:grpSpPr>
            <p:cxnSp>
              <p:nvCxnSpPr>
                <p:cNvPr id="135" name="Straight Connector 134">
                  <a:extLst>
                    <a:ext uri="{FF2B5EF4-FFF2-40B4-BE49-F238E27FC236}">
                      <a16:creationId xmlns:a16="http://schemas.microsoft.com/office/drawing/2014/main" id="{62A96119-85B8-44D9-906F-0B5CDD9DE5D0}"/>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6209234-42AC-4319-8100-1BDBC14F2DA9}"/>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3D4CE24-1862-4EAA-A18F-C457A76DCCEC}"/>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72BAD036-CD82-4FA7-8AED-817EA01308CC}"/>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A0C19A3A-745F-4D84-BBD6-76AACCB3B0B7}"/>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140" name="Smiley Face 139">
                  <a:extLst>
                    <a:ext uri="{FF2B5EF4-FFF2-40B4-BE49-F238E27FC236}">
                      <a16:creationId xmlns:a16="http://schemas.microsoft.com/office/drawing/2014/main" id="{DC59C184-1F2E-4BFD-8354-8ABBA2178C90}"/>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107" name="Group 106">
                <a:extLst>
                  <a:ext uri="{FF2B5EF4-FFF2-40B4-BE49-F238E27FC236}">
                    <a16:creationId xmlns:a16="http://schemas.microsoft.com/office/drawing/2014/main" id="{63CF5D90-CD87-4702-A5DC-8241446A0D94}"/>
                  </a:ext>
                </a:extLst>
              </p:cNvPr>
              <p:cNvGrpSpPr/>
              <p:nvPr/>
            </p:nvGrpSpPr>
            <p:grpSpPr>
              <a:xfrm>
                <a:off x="3191423" y="4057143"/>
                <a:ext cx="99060" cy="336953"/>
                <a:chOff x="2209800" y="1583474"/>
                <a:chExt cx="990600" cy="3369526"/>
              </a:xfrm>
              <a:solidFill>
                <a:srgbClr val="00B050"/>
              </a:solidFill>
            </p:grpSpPr>
            <p:cxnSp>
              <p:nvCxnSpPr>
                <p:cNvPr id="129" name="Straight Connector 128">
                  <a:extLst>
                    <a:ext uri="{FF2B5EF4-FFF2-40B4-BE49-F238E27FC236}">
                      <a16:creationId xmlns:a16="http://schemas.microsoft.com/office/drawing/2014/main" id="{9448DD36-A9C7-4B4C-B1F2-0AC2E3F57C75}"/>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6BBED89C-8C50-4955-97C0-076A3DB6A186}"/>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3A57300F-0D61-4B59-9BD0-39CB8A70CD53}"/>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289998B-C119-42ED-B786-942E6CE1F404}"/>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B5A1957-04A2-46EA-9B23-267A60A17FA2}"/>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134" name="Smiley Face 133">
                  <a:extLst>
                    <a:ext uri="{FF2B5EF4-FFF2-40B4-BE49-F238E27FC236}">
                      <a16:creationId xmlns:a16="http://schemas.microsoft.com/office/drawing/2014/main" id="{C9FD2015-D6BB-45DC-85CC-2A78B37F7F3F}"/>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108" name="Group 107">
                <a:extLst>
                  <a:ext uri="{FF2B5EF4-FFF2-40B4-BE49-F238E27FC236}">
                    <a16:creationId xmlns:a16="http://schemas.microsoft.com/office/drawing/2014/main" id="{74051422-C312-4A85-8E09-5B1E8A8F36A2}"/>
                  </a:ext>
                </a:extLst>
              </p:cNvPr>
              <p:cNvGrpSpPr/>
              <p:nvPr/>
            </p:nvGrpSpPr>
            <p:grpSpPr>
              <a:xfrm>
                <a:off x="3317429" y="4057143"/>
                <a:ext cx="99060" cy="336953"/>
                <a:chOff x="2209800" y="1583474"/>
                <a:chExt cx="990600" cy="3369526"/>
              </a:xfrm>
              <a:solidFill>
                <a:srgbClr val="00B050"/>
              </a:solidFill>
            </p:grpSpPr>
            <p:cxnSp>
              <p:nvCxnSpPr>
                <p:cNvPr id="123" name="Straight Connector 122">
                  <a:extLst>
                    <a:ext uri="{FF2B5EF4-FFF2-40B4-BE49-F238E27FC236}">
                      <a16:creationId xmlns:a16="http://schemas.microsoft.com/office/drawing/2014/main" id="{A4D30433-AFEA-40C8-8256-CCBD242DFF7A}"/>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DEE5EF11-53D0-4274-8961-76C8691633B1}"/>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59E1FC9-BB10-4E93-8A5C-D480F37390EF}"/>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5A829AC-A5D2-40F7-8E0C-53C109BE5097}"/>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991B9C05-13B6-4FB5-9F8C-116CBE6DC733}"/>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128" name="Smiley Face 127">
                  <a:extLst>
                    <a:ext uri="{FF2B5EF4-FFF2-40B4-BE49-F238E27FC236}">
                      <a16:creationId xmlns:a16="http://schemas.microsoft.com/office/drawing/2014/main" id="{AD77850F-9EA5-4534-8985-1C58314124EC}"/>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109" name="Group 108">
                <a:extLst>
                  <a:ext uri="{FF2B5EF4-FFF2-40B4-BE49-F238E27FC236}">
                    <a16:creationId xmlns:a16="http://schemas.microsoft.com/office/drawing/2014/main" id="{3CE4113F-9793-496C-8160-128278CBAFCD}"/>
                  </a:ext>
                </a:extLst>
              </p:cNvPr>
              <p:cNvGrpSpPr/>
              <p:nvPr/>
            </p:nvGrpSpPr>
            <p:grpSpPr>
              <a:xfrm>
                <a:off x="3443435" y="4057143"/>
                <a:ext cx="99060" cy="336953"/>
                <a:chOff x="2209800" y="1583474"/>
                <a:chExt cx="990600" cy="3369526"/>
              </a:xfrm>
              <a:solidFill>
                <a:srgbClr val="00B050"/>
              </a:solidFill>
            </p:grpSpPr>
            <p:cxnSp>
              <p:nvCxnSpPr>
                <p:cNvPr id="117" name="Straight Connector 116">
                  <a:extLst>
                    <a:ext uri="{FF2B5EF4-FFF2-40B4-BE49-F238E27FC236}">
                      <a16:creationId xmlns:a16="http://schemas.microsoft.com/office/drawing/2014/main" id="{67B2F9FF-9076-421A-99CA-E9E8B7E8A8B5}"/>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412D7C9-EF94-477F-B5B5-0BDF01A9520E}"/>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500907BE-117E-467F-9746-B35288CBFADE}"/>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C8F4BF62-FF94-4E56-BB60-FDCFFF693981}"/>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84D10BE9-173F-4D9A-9C3C-ED85429A45E9}"/>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122" name="Smiley Face 121">
                  <a:extLst>
                    <a:ext uri="{FF2B5EF4-FFF2-40B4-BE49-F238E27FC236}">
                      <a16:creationId xmlns:a16="http://schemas.microsoft.com/office/drawing/2014/main" id="{DA880E60-6E75-4620-89E8-A4BBB46C1137}"/>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110" name="Group 109">
                <a:extLst>
                  <a:ext uri="{FF2B5EF4-FFF2-40B4-BE49-F238E27FC236}">
                    <a16:creationId xmlns:a16="http://schemas.microsoft.com/office/drawing/2014/main" id="{12C85E5B-C90D-4028-9F48-311832D2DB79}"/>
                  </a:ext>
                </a:extLst>
              </p:cNvPr>
              <p:cNvGrpSpPr/>
              <p:nvPr/>
            </p:nvGrpSpPr>
            <p:grpSpPr>
              <a:xfrm>
                <a:off x="3569441" y="4057143"/>
                <a:ext cx="99060" cy="336953"/>
                <a:chOff x="2209800" y="1583474"/>
                <a:chExt cx="990600" cy="3369526"/>
              </a:xfrm>
              <a:solidFill>
                <a:srgbClr val="00B050"/>
              </a:solidFill>
            </p:grpSpPr>
            <p:cxnSp>
              <p:nvCxnSpPr>
                <p:cNvPr id="111" name="Straight Connector 110">
                  <a:extLst>
                    <a:ext uri="{FF2B5EF4-FFF2-40B4-BE49-F238E27FC236}">
                      <a16:creationId xmlns:a16="http://schemas.microsoft.com/office/drawing/2014/main" id="{D304E5E6-C8D3-4A0B-9326-5BAA25AB9B4D}"/>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0420AD1C-550F-4A70-8A67-04E10001A1D0}"/>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E72E1C0A-75D5-4FB1-9449-7D82F19771F4}"/>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64DAC69-BAD7-4E22-A635-DFC3AC7C036D}"/>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690A98E-669B-4D0C-BC0C-D19D7D385517}"/>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116" name="Smiley Face 115">
                  <a:extLst>
                    <a:ext uri="{FF2B5EF4-FFF2-40B4-BE49-F238E27FC236}">
                      <a16:creationId xmlns:a16="http://schemas.microsoft.com/office/drawing/2014/main" id="{C415A4D5-5FFB-4E9F-8545-C192D15FA19B}"/>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grpSp>
          <p:nvGrpSpPr>
            <p:cNvPr id="22" name="Group 21">
              <a:extLst>
                <a:ext uri="{FF2B5EF4-FFF2-40B4-BE49-F238E27FC236}">
                  <a16:creationId xmlns:a16="http://schemas.microsoft.com/office/drawing/2014/main" id="{50DF9A9D-E63E-49EC-AB54-A84E7B20A5CD}"/>
                </a:ext>
              </a:extLst>
            </p:cNvPr>
            <p:cNvGrpSpPr>
              <a:grpSpLocks noChangeAspect="1"/>
            </p:cNvGrpSpPr>
            <p:nvPr/>
          </p:nvGrpSpPr>
          <p:grpSpPr>
            <a:xfrm>
              <a:off x="4657044" y="4269702"/>
              <a:ext cx="49530" cy="168477"/>
              <a:chOff x="2209800" y="1583474"/>
              <a:chExt cx="990600" cy="3369526"/>
            </a:xfrm>
            <a:solidFill>
              <a:srgbClr val="00B050"/>
            </a:solidFill>
          </p:grpSpPr>
          <p:cxnSp>
            <p:nvCxnSpPr>
              <p:cNvPr id="100" name="Straight Connector 99">
                <a:extLst>
                  <a:ext uri="{FF2B5EF4-FFF2-40B4-BE49-F238E27FC236}">
                    <a16:creationId xmlns:a16="http://schemas.microsoft.com/office/drawing/2014/main" id="{C09A7774-AD81-4711-8675-A96DAB66233B}"/>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8D25BF08-ED9C-4C47-B68A-57BCAD7C5CB3}"/>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9808B2B-9029-42AC-A488-8E421D7AC0B5}"/>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ECC025E-99AC-4C4D-93F2-8CD71D2D1DB5}"/>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3C3058A-141A-450D-98BE-8BA3F67BFB00}"/>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105" name="Smiley Face 104">
                <a:extLst>
                  <a:ext uri="{FF2B5EF4-FFF2-40B4-BE49-F238E27FC236}">
                    <a16:creationId xmlns:a16="http://schemas.microsoft.com/office/drawing/2014/main" id="{18A64EF0-EA9E-4FAC-A91D-4200F3D0C145}"/>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23" name="Group 22">
              <a:extLst>
                <a:ext uri="{FF2B5EF4-FFF2-40B4-BE49-F238E27FC236}">
                  <a16:creationId xmlns:a16="http://schemas.microsoft.com/office/drawing/2014/main" id="{F6ECC48A-3F8E-4EE9-AFCC-DCF16BDF1776}"/>
                </a:ext>
              </a:extLst>
            </p:cNvPr>
            <p:cNvGrpSpPr>
              <a:grpSpLocks noChangeAspect="1"/>
            </p:cNvGrpSpPr>
            <p:nvPr/>
          </p:nvGrpSpPr>
          <p:grpSpPr>
            <a:xfrm>
              <a:off x="4815724" y="3401957"/>
              <a:ext cx="49530" cy="168477"/>
              <a:chOff x="2209800" y="1583474"/>
              <a:chExt cx="990600" cy="3369526"/>
            </a:xfrm>
            <a:solidFill>
              <a:srgbClr val="00B050"/>
            </a:solidFill>
          </p:grpSpPr>
          <p:cxnSp>
            <p:nvCxnSpPr>
              <p:cNvPr id="94" name="Straight Connector 93">
                <a:extLst>
                  <a:ext uri="{FF2B5EF4-FFF2-40B4-BE49-F238E27FC236}">
                    <a16:creationId xmlns:a16="http://schemas.microsoft.com/office/drawing/2014/main" id="{9CCBFD08-2887-4041-9F1E-945AAB83FA46}"/>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70DB9AA7-A34B-46D8-8CF9-5A99060674D9}"/>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E8A4043-34EA-4D65-8E5E-A607B0A97300}"/>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FA2DFB2-6BF6-427B-B3D1-A8F9B9CD6E5C}"/>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7376E28-A855-498D-91EE-4CA15563BFEF}"/>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99" name="Smiley Face 98">
                <a:extLst>
                  <a:ext uri="{FF2B5EF4-FFF2-40B4-BE49-F238E27FC236}">
                    <a16:creationId xmlns:a16="http://schemas.microsoft.com/office/drawing/2014/main" id="{A803D4C9-12FB-42E3-9424-64D82AF7415A}"/>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24" name="Group 23">
              <a:extLst>
                <a:ext uri="{FF2B5EF4-FFF2-40B4-BE49-F238E27FC236}">
                  <a16:creationId xmlns:a16="http://schemas.microsoft.com/office/drawing/2014/main" id="{F06B33F2-48D8-4D27-9AD3-B1C8C0D0C814}"/>
                </a:ext>
              </a:extLst>
            </p:cNvPr>
            <p:cNvGrpSpPr>
              <a:grpSpLocks noChangeAspect="1"/>
            </p:cNvGrpSpPr>
            <p:nvPr/>
          </p:nvGrpSpPr>
          <p:grpSpPr>
            <a:xfrm>
              <a:off x="4920887" y="4803515"/>
              <a:ext cx="49530" cy="168477"/>
              <a:chOff x="2209800" y="1583474"/>
              <a:chExt cx="990600" cy="3369526"/>
            </a:xfrm>
            <a:solidFill>
              <a:srgbClr val="00B050"/>
            </a:solidFill>
          </p:grpSpPr>
          <p:cxnSp>
            <p:nvCxnSpPr>
              <p:cNvPr id="88" name="Straight Connector 87">
                <a:extLst>
                  <a:ext uri="{FF2B5EF4-FFF2-40B4-BE49-F238E27FC236}">
                    <a16:creationId xmlns:a16="http://schemas.microsoft.com/office/drawing/2014/main" id="{3513F9EE-A6E6-4B86-97CB-98D5496D36E0}"/>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6297661-2976-4765-89AF-591135C7CEFB}"/>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1818CD26-84D7-4197-AFF1-B0A6D9350D1C}"/>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FC66D05-0D78-45BA-9D45-D0111C8C2CB7}"/>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F0E3A01-56E7-4D28-89E6-F2914271CAB3}"/>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93" name="Smiley Face 92">
                <a:extLst>
                  <a:ext uri="{FF2B5EF4-FFF2-40B4-BE49-F238E27FC236}">
                    <a16:creationId xmlns:a16="http://schemas.microsoft.com/office/drawing/2014/main" id="{918E8A4D-BC9D-45D9-9317-EFE94EAE1224}"/>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25" name="Group 24">
              <a:extLst>
                <a:ext uri="{FF2B5EF4-FFF2-40B4-BE49-F238E27FC236}">
                  <a16:creationId xmlns:a16="http://schemas.microsoft.com/office/drawing/2014/main" id="{36EA1085-BE99-4535-99BE-187F5D73F46F}"/>
                </a:ext>
              </a:extLst>
            </p:cNvPr>
            <p:cNvGrpSpPr>
              <a:grpSpLocks noChangeAspect="1"/>
            </p:cNvGrpSpPr>
            <p:nvPr/>
          </p:nvGrpSpPr>
          <p:grpSpPr>
            <a:xfrm>
              <a:off x="4707028" y="4799705"/>
              <a:ext cx="49530" cy="168477"/>
              <a:chOff x="2209800" y="1583474"/>
              <a:chExt cx="990600" cy="3369526"/>
            </a:xfrm>
            <a:solidFill>
              <a:srgbClr val="00B050"/>
            </a:solidFill>
          </p:grpSpPr>
          <p:cxnSp>
            <p:nvCxnSpPr>
              <p:cNvPr id="82" name="Straight Connector 81">
                <a:extLst>
                  <a:ext uri="{FF2B5EF4-FFF2-40B4-BE49-F238E27FC236}">
                    <a16:creationId xmlns:a16="http://schemas.microsoft.com/office/drawing/2014/main" id="{56149A05-08CC-4E18-A29B-F5688C079F76}"/>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80934B8-7C25-46C7-B621-D7531FB4A127}"/>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048A43E-67D7-42ED-8DF7-12C437F729BB}"/>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7BD4925-531B-4BEA-B433-0FA19B16047E}"/>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B5DE2A6-183D-4453-BE79-B8B53E161C70}"/>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87" name="Smiley Face 86">
                <a:extLst>
                  <a:ext uri="{FF2B5EF4-FFF2-40B4-BE49-F238E27FC236}">
                    <a16:creationId xmlns:a16="http://schemas.microsoft.com/office/drawing/2014/main" id="{F67EFECD-C008-4B2A-8ACD-5BA9D82BE139}"/>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26" name="Group 25">
              <a:extLst>
                <a:ext uri="{FF2B5EF4-FFF2-40B4-BE49-F238E27FC236}">
                  <a16:creationId xmlns:a16="http://schemas.microsoft.com/office/drawing/2014/main" id="{BF8451A8-DFD9-46B3-A8B3-4E438B297791}"/>
                </a:ext>
              </a:extLst>
            </p:cNvPr>
            <p:cNvGrpSpPr>
              <a:grpSpLocks noChangeAspect="1"/>
            </p:cNvGrpSpPr>
            <p:nvPr/>
          </p:nvGrpSpPr>
          <p:grpSpPr>
            <a:xfrm>
              <a:off x="4258988" y="4740170"/>
              <a:ext cx="49530" cy="168477"/>
              <a:chOff x="2209800" y="1583474"/>
              <a:chExt cx="990600" cy="3369526"/>
            </a:xfrm>
            <a:solidFill>
              <a:srgbClr val="00B050"/>
            </a:solidFill>
          </p:grpSpPr>
          <p:cxnSp>
            <p:nvCxnSpPr>
              <p:cNvPr id="76" name="Straight Connector 75">
                <a:extLst>
                  <a:ext uri="{FF2B5EF4-FFF2-40B4-BE49-F238E27FC236}">
                    <a16:creationId xmlns:a16="http://schemas.microsoft.com/office/drawing/2014/main" id="{23D48457-C5D8-4B92-9C5E-0190F5767D39}"/>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939D35B-76A5-4E62-966F-3815130D06AC}"/>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8BBA429-DECC-4846-B7AA-E30D59CC464D}"/>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8CCDB44-71FF-4B38-BE06-AC5394B66FFA}"/>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5D36E5B-BF65-4C00-8A91-74E017477467}"/>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81" name="Smiley Face 80">
                <a:extLst>
                  <a:ext uri="{FF2B5EF4-FFF2-40B4-BE49-F238E27FC236}">
                    <a16:creationId xmlns:a16="http://schemas.microsoft.com/office/drawing/2014/main" id="{C84C70B2-E23E-4F2A-ACCC-D631FFEAB875}"/>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27" name="Group 26">
              <a:extLst>
                <a:ext uri="{FF2B5EF4-FFF2-40B4-BE49-F238E27FC236}">
                  <a16:creationId xmlns:a16="http://schemas.microsoft.com/office/drawing/2014/main" id="{C44E4D87-0A3D-4010-9FF2-CCAF3D2AFF87}"/>
                </a:ext>
              </a:extLst>
            </p:cNvPr>
            <p:cNvGrpSpPr>
              <a:grpSpLocks noChangeAspect="1"/>
            </p:cNvGrpSpPr>
            <p:nvPr/>
          </p:nvGrpSpPr>
          <p:grpSpPr>
            <a:xfrm>
              <a:off x="4409071" y="4814837"/>
              <a:ext cx="49530" cy="168477"/>
              <a:chOff x="2209800" y="1583474"/>
              <a:chExt cx="990600" cy="3369526"/>
            </a:xfrm>
            <a:solidFill>
              <a:srgbClr val="00B050"/>
            </a:solidFill>
          </p:grpSpPr>
          <p:cxnSp>
            <p:nvCxnSpPr>
              <p:cNvPr id="70" name="Straight Connector 69">
                <a:extLst>
                  <a:ext uri="{FF2B5EF4-FFF2-40B4-BE49-F238E27FC236}">
                    <a16:creationId xmlns:a16="http://schemas.microsoft.com/office/drawing/2014/main" id="{F8C5CB48-514F-4D56-A2C1-2E3573CA0E34}"/>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D84898E-E85F-4F29-9192-A4E6133D33D2}"/>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6BAD462-CC52-4E3B-9EF2-E36875E7FF94}"/>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BF9A809-A80B-4E41-858D-CFE61669204F}"/>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3FF972D-84F5-4B86-91BD-8D6C25983122}"/>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75" name="Smiley Face 74">
                <a:extLst>
                  <a:ext uri="{FF2B5EF4-FFF2-40B4-BE49-F238E27FC236}">
                    <a16:creationId xmlns:a16="http://schemas.microsoft.com/office/drawing/2014/main" id="{D63FC452-D929-4087-BBE8-15204EDCAB95}"/>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28" name="Group 27">
              <a:extLst>
                <a:ext uri="{FF2B5EF4-FFF2-40B4-BE49-F238E27FC236}">
                  <a16:creationId xmlns:a16="http://schemas.microsoft.com/office/drawing/2014/main" id="{F531616C-37F0-4499-A1E2-62D3127CAD0D}"/>
                </a:ext>
              </a:extLst>
            </p:cNvPr>
            <p:cNvGrpSpPr>
              <a:grpSpLocks noChangeAspect="1"/>
            </p:cNvGrpSpPr>
            <p:nvPr/>
          </p:nvGrpSpPr>
          <p:grpSpPr>
            <a:xfrm>
              <a:off x="5145414" y="4142405"/>
              <a:ext cx="49530" cy="168477"/>
              <a:chOff x="2209800" y="1583474"/>
              <a:chExt cx="990600" cy="3369526"/>
            </a:xfrm>
            <a:solidFill>
              <a:srgbClr val="00B050"/>
            </a:solidFill>
          </p:grpSpPr>
          <p:cxnSp>
            <p:nvCxnSpPr>
              <p:cNvPr id="64" name="Straight Connector 63">
                <a:extLst>
                  <a:ext uri="{FF2B5EF4-FFF2-40B4-BE49-F238E27FC236}">
                    <a16:creationId xmlns:a16="http://schemas.microsoft.com/office/drawing/2014/main" id="{5BB7CCD1-43BE-41D2-84B8-579C4EF99467}"/>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F044275-E101-4ED4-9F6E-D8AB65CCDF0C}"/>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180FC42-290E-488F-8F4C-12C929476616}"/>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FDDE641-ECAA-4A54-BB82-F571A0E4FE99}"/>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2C7667F-46E4-4010-8B20-C06A109AB849}"/>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69" name="Smiley Face 68">
                <a:extLst>
                  <a:ext uri="{FF2B5EF4-FFF2-40B4-BE49-F238E27FC236}">
                    <a16:creationId xmlns:a16="http://schemas.microsoft.com/office/drawing/2014/main" id="{3EE5C320-4716-42B8-892C-FCD5B058B163}"/>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29" name="Group 28">
              <a:extLst>
                <a:ext uri="{FF2B5EF4-FFF2-40B4-BE49-F238E27FC236}">
                  <a16:creationId xmlns:a16="http://schemas.microsoft.com/office/drawing/2014/main" id="{440F61E0-FD5E-43FF-9114-539822D9D1A1}"/>
                </a:ext>
              </a:extLst>
            </p:cNvPr>
            <p:cNvGrpSpPr>
              <a:grpSpLocks noChangeAspect="1"/>
            </p:cNvGrpSpPr>
            <p:nvPr/>
          </p:nvGrpSpPr>
          <p:grpSpPr>
            <a:xfrm>
              <a:off x="5134936" y="3670647"/>
              <a:ext cx="49530" cy="168477"/>
              <a:chOff x="2209800" y="1583474"/>
              <a:chExt cx="990600" cy="3369526"/>
            </a:xfrm>
            <a:solidFill>
              <a:srgbClr val="00B050"/>
            </a:solidFill>
          </p:grpSpPr>
          <p:cxnSp>
            <p:nvCxnSpPr>
              <p:cNvPr id="58" name="Straight Connector 57">
                <a:extLst>
                  <a:ext uri="{FF2B5EF4-FFF2-40B4-BE49-F238E27FC236}">
                    <a16:creationId xmlns:a16="http://schemas.microsoft.com/office/drawing/2014/main" id="{8852FD08-4BAD-4B6F-863D-32BDE1529D62}"/>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EC68C72-94B7-46EA-8139-A5CA1C5AC6FA}"/>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96D6296-777A-45C3-99D1-0227028FC63A}"/>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0C09EF0-2762-4A7B-9E8B-9766C9D07975}"/>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557DE6B-A0AF-472C-B063-16AF3476A73A}"/>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63" name="Smiley Face 62">
                <a:extLst>
                  <a:ext uri="{FF2B5EF4-FFF2-40B4-BE49-F238E27FC236}">
                    <a16:creationId xmlns:a16="http://schemas.microsoft.com/office/drawing/2014/main" id="{6314AB6C-E031-48C8-B750-E9AE5C119929}"/>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30" name="Group 29">
              <a:extLst>
                <a:ext uri="{FF2B5EF4-FFF2-40B4-BE49-F238E27FC236}">
                  <a16:creationId xmlns:a16="http://schemas.microsoft.com/office/drawing/2014/main" id="{E843233D-A713-4988-9D5B-56454602CDD5}"/>
                </a:ext>
              </a:extLst>
            </p:cNvPr>
            <p:cNvGrpSpPr>
              <a:grpSpLocks noChangeAspect="1"/>
            </p:cNvGrpSpPr>
            <p:nvPr/>
          </p:nvGrpSpPr>
          <p:grpSpPr>
            <a:xfrm>
              <a:off x="4539887" y="3782720"/>
              <a:ext cx="49530" cy="168477"/>
              <a:chOff x="2209800" y="1583474"/>
              <a:chExt cx="990600" cy="3369526"/>
            </a:xfrm>
            <a:solidFill>
              <a:srgbClr val="00B050"/>
            </a:solidFill>
          </p:grpSpPr>
          <p:cxnSp>
            <p:nvCxnSpPr>
              <p:cNvPr id="52" name="Straight Connector 51">
                <a:extLst>
                  <a:ext uri="{FF2B5EF4-FFF2-40B4-BE49-F238E27FC236}">
                    <a16:creationId xmlns:a16="http://schemas.microsoft.com/office/drawing/2014/main" id="{A8A54660-BCBF-4729-81CF-75E483FE9AF8}"/>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FE0CC97-E8AF-42FA-9B4A-F086ABC7D953}"/>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C032A72-718F-4D5A-850C-CD3DA6448DCA}"/>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6582332-5014-4A36-A881-754C99143758}"/>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0F612AE-26F5-4ADE-9D2E-B194B1F20ED4}"/>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57" name="Smiley Face 56">
                <a:extLst>
                  <a:ext uri="{FF2B5EF4-FFF2-40B4-BE49-F238E27FC236}">
                    <a16:creationId xmlns:a16="http://schemas.microsoft.com/office/drawing/2014/main" id="{C244FA31-35F3-4211-A7B1-5C6934FEE26B}"/>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31" name="Group 30">
              <a:extLst>
                <a:ext uri="{FF2B5EF4-FFF2-40B4-BE49-F238E27FC236}">
                  <a16:creationId xmlns:a16="http://schemas.microsoft.com/office/drawing/2014/main" id="{5C95EC04-04B1-45F2-ABC7-CF8071AF8CAF}"/>
                </a:ext>
              </a:extLst>
            </p:cNvPr>
            <p:cNvGrpSpPr>
              <a:grpSpLocks noChangeAspect="1"/>
            </p:cNvGrpSpPr>
            <p:nvPr/>
          </p:nvGrpSpPr>
          <p:grpSpPr>
            <a:xfrm>
              <a:off x="4809744" y="3840962"/>
              <a:ext cx="49530" cy="168477"/>
              <a:chOff x="2209800" y="1583474"/>
              <a:chExt cx="990600" cy="3369526"/>
            </a:xfrm>
            <a:solidFill>
              <a:srgbClr val="00B050"/>
            </a:solidFill>
          </p:grpSpPr>
          <p:cxnSp>
            <p:nvCxnSpPr>
              <p:cNvPr id="46" name="Straight Connector 45">
                <a:extLst>
                  <a:ext uri="{FF2B5EF4-FFF2-40B4-BE49-F238E27FC236}">
                    <a16:creationId xmlns:a16="http://schemas.microsoft.com/office/drawing/2014/main" id="{547F83F4-8375-4333-87CF-7733C0FD72F7}"/>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4C793A5-A602-48A1-8965-62818648482D}"/>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5D46E53-EB67-4597-B970-24F159A31B1F}"/>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1460269-06FB-49EF-895B-78C3919AA533}"/>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A6D1D74-6668-40CC-8E01-856B80989071}"/>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51" name="Smiley Face 50">
                <a:extLst>
                  <a:ext uri="{FF2B5EF4-FFF2-40B4-BE49-F238E27FC236}">
                    <a16:creationId xmlns:a16="http://schemas.microsoft.com/office/drawing/2014/main" id="{1B69F4F4-8C63-43EC-927E-96C48C4248D2}"/>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32" name="Group 31">
              <a:extLst>
                <a:ext uri="{FF2B5EF4-FFF2-40B4-BE49-F238E27FC236}">
                  <a16:creationId xmlns:a16="http://schemas.microsoft.com/office/drawing/2014/main" id="{9101C353-B652-4680-982A-230F2D083D90}"/>
                </a:ext>
              </a:extLst>
            </p:cNvPr>
            <p:cNvGrpSpPr>
              <a:grpSpLocks noChangeAspect="1"/>
            </p:cNvGrpSpPr>
            <p:nvPr/>
          </p:nvGrpSpPr>
          <p:grpSpPr>
            <a:xfrm>
              <a:off x="4622700" y="3934704"/>
              <a:ext cx="49530" cy="168477"/>
              <a:chOff x="2209800" y="1583474"/>
              <a:chExt cx="990600" cy="3369526"/>
            </a:xfrm>
            <a:solidFill>
              <a:srgbClr val="00B050"/>
            </a:solidFill>
          </p:grpSpPr>
          <p:cxnSp>
            <p:nvCxnSpPr>
              <p:cNvPr id="40" name="Straight Connector 39">
                <a:extLst>
                  <a:ext uri="{FF2B5EF4-FFF2-40B4-BE49-F238E27FC236}">
                    <a16:creationId xmlns:a16="http://schemas.microsoft.com/office/drawing/2014/main" id="{154105EC-032B-4115-B9E6-0F068A0CEF66}"/>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3566574-6FAA-4031-95AC-5D9F021C15CE}"/>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C33F103-A079-40E2-9F10-182C7E243B0C}"/>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6ADD48C-B982-47E4-B0FA-AF5603BAABE8}"/>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C029B7F-C5AD-4262-9BA1-2F97C76DCC34}"/>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45" name="Smiley Face 44">
                <a:extLst>
                  <a:ext uri="{FF2B5EF4-FFF2-40B4-BE49-F238E27FC236}">
                    <a16:creationId xmlns:a16="http://schemas.microsoft.com/office/drawing/2014/main" id="{601C2CA5-605C-4FE3-BD69-A15E16573DF8}"/>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33" name="Group 32">
              <a:extLst>
                <a:ext uri="{FF2B5EF4-FFF2-40B4-BE49-F238E27FC236}">
                  <a16:creationId xmlns:a16="http://schemas.microsoft.com/office/drawing/2014/main" id="{A3702FCF-19BB-46D1-9B16-CDB415B6AA22}"/>
                </a:ext>
              </a:extLst>
            </p:cNvPr>
            <p:cNvGrpSpPr>
              <a:grpSpLocks noChangeAspect="1"/>
            </p:cNvGrpSpPr>
            <p:nvPr/>
          </p:nvGrpSpPr>
          <p:grpSpPr>
            <a:xfrm>
              <a:off x="4694191" y="3774759"/>
              <a:ext cx="49530" cy="168477"/>
              <a:chOff x="2209800" y="1583474"/>
              <a:chExt cx="990600" cy="3369526"/>
            </a:xfrm>
            <a:solidFill>
              <a:srgbClr val="00B050"/>
            </a:solidFill>
          </p:grpSpPr>
          <p:cxnSp>
            <p:nvCxnSpPr>
              <p:cNvPr id="34" name="Straight Connector 33">
                <a:extLst>
                  <a:ext uri="{FF2B5EF4-FFF2-40B4-BE49-F238E27FC236}">
                    <a16:creationId xmlns:a16="http://schemas.microsoft.com/office/drawing/2014/main" id="{AB43B434-291A-462B-9B19-0A87ABA8F5DE}"/>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159A891-C6B5-4707-96F1-A85132131FDD}"/>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0B841FD-B411-4B37-BDA2-48E7E95F510B}"/>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B96DF18-2908-4D3E-9612-A294E8956551}"/>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F20FB9B-623D-4114-AD70-C207A50FF822}"/>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39" name="Smiley Face 38">
                <a:extLst>
                  <a:ext uri="{FF2B5EF4-FFF2-40B4-BE49-F238E27FC236}">
                    <a16:creationId xmlns:a16="http://schemas.microsoft.com/office/drawing/2014/main" id="{3A046F8E-3793-406C-A299-7E7A73B662AC}"/>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pic>
        <p:nvPicPr>
          <p:cNvPr id="190" name="Picture 189">
            <a:extLst>
              <a:ext uri="{FF2B5EF4-FFF2-40B4-BE49-F238E27FC236}">
                <a16:creationId xmlns:a16="http://schemas.microsoft.com/office/drawing/2014/main" id="{B09E7662-DF83-45EE-A94A-81218990EA46}"/>
              </a:ext>
            </a:extLst>
          </p:cNvPr>
          <p:cNvPicPr>
            <a:picLocks noChangeAspect="1"/>
          </p:cNvPicPr>
          <p:nvPr/>
        </p:nvPicPr>
        <p:blipFill>
          <a:blip r:embed="rId5"/>
          <a:stretch>
            <a:fillRect/>
          </a:stretch>
        </p:blipFill>
        <p:spPr>
          <a:xfrm>
            <a:off x="5485802" y="234681"/>
            <a:ext cx="1680536" cy="542828"/>
          </a:xfrm>
          <a:prstGeom prst="rect">
            <a:avLst/>
          </a:prstGeom>
        </p:spPr>
      </p:pic>
      <p:sp>
        <p:nvSpPr>
          <p:cNvPr id="194" name="TextBox 193">
            <a:extLst>
              <a:ext uri="{FF2B5EF4-FFF2-40B4-BE49-F238E27FC236}">
                <a16:creationId xmlns:a16="http://schemas.microsoft.com/office/drawing/2014/main" id="{59F6205F-4C7A-44F6-BDA4-0D15F975957E}"/>
              </a:ext>
            </a:extLst>
          </p:cNvPr>
          <p:cNvSpPr txBox="1"/>
          <p:nvPr/>
        </p:nvSpPr>
        <p:spPr>
          <a:xfrm>
            <a:off x="1658994" y="249329"/>
            <a:ext cx="1468672" cy="4001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Design tool</a:t>
            </a:r>
          </a:p>
        </p:txBody>
      </p:sp>
      <p:sp>
        <p:nvSpPr>
          <p:cNvPr id="204" name="TextBox 203">
            <a:extLst>
              <a:ext uri="{FF2B5EF4-FFF2-40B4-BE49-F238E27FC236}">
                <a16:creationId xmlns:a16="http://schemas.microsoft.com/office/drawing/2014/main" id="{69AFAE92-CA64-4F44-9C42-E75691BAB47C}"/>
              </a:ext>
            </a:extLst>
          </p:cNvPr>
          <p:cNvSpPr txBox="1"/>
          <p:nvPr/>
        </p:nvSpPr>
        <p:spPr>
          <a:xfrm>
            <a:off x="70452" y="4638256"/>
            <a:ext cx="2377574"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AguaClara Engineers</a:t>
            </a:r>
          </a:p>
        </p:txBody>
      </p:sp>
      <p:pic>
        <p:nvPicPr>
          <p:cNvPr id="205" name="Picture 2" descr="https://lh3.googleusercontent.com/qPUcrEvntLlWCUeVB4FsnI-nVnLnOUtCiPRPcr6u4WlQ=w497-h144-p-no">
            <a:extLst>
              <a:ext uri="{FF2B5EF4-FFF2-40B4-BE49-F238E27FC236}">
                <a16:creationId xmlns:a16="http://schemas.microsoft.com/office/drawing/2014/main" id="{E052DA82-6FF5-49D0-937A-A7037F58BD2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4900" y="1066800"/>
            <a:ext cx="3023158" cy="875925"/>
          </a:xfrm>
          <a:prstGeom prst="rect">
            <a:avLst/>
          </a:prstGeom>
          <a:noFill/>
          <a:extLst>
            <a:ext uri="{909E8E84-426E-40DD-AFC4-6F175D3DCCD1}">
              <a14:hiddenFill xmlns:a14="http://schemas.microsoft.com/office/drawing/2010/main">
                <a:solidFill>
                  <a:srgbClr val="FFFFFF"/>
                </a:solidFill>
              </a14:hiddenFill>
            </a:ext>
          </a:extLst>
        </p:spPr>
      </p:pic>
      <p:grpSp>
        <p:nvGrpSpPr>
          <p:cNvPr id="510" name="Group 509">
            <a:extLst>
              <a:ext uri="{FF2B5EF4-FFF2-40B4-BE49-F238E27FC236}">
                <a16:creationId xmlns:a16="http://schemas.microsoft.com/office/drawing/2014/main" id="{87167EE5-173F-43BB-8F5A-926059A14D5A}"/>
              </a:ext>
            </a:extLst>
          </p:cNvPr>
          <p:cNvGrpSpPr/>
          <p:nvPr/>
        </p:nvGrpSpPr>
        <p:grpSpPr>
          <a:xfrm>
            <a:off x="5172162" y="4320260"/>
            <a:ext cx="2078118" cy="2004340"/>
            <a:chOff x="6400800" y="3558260"/>
            <a:chExt cx="2078118" cy="2004340"/>
          </a:xfrm>
        </p:grpSpPr>
        <p:sp>
          <p:nvSpPr>
            <p:cNvPr id="7" name="Rounded Rectangle 237">
              <a:extLst>
                <a:ext uri="{FF2B5EF4-FFF2-40B4-BE49-F238E27FC236}">
                  <a16:creationId xmlns:a16="http://schemas.microsoft.com/office/drawing/2014/main" id="{BBA6B3D7-86E0-4D21-9561-2B74BC350D39}"/>
                </a:ext>
              </a:extLst>
            </p:cNvPr>
            <p:cNvSpPr/>
            <p:nvPr/>
          </p:nvSpPr>
          <p:spPr>
            <a:xfrm>
              <a:off x="6400800" y="3558260"/>
              <a:ext cx="2078118" cy="2004340"/>
            </a:xfrm>
            <a:prstGeom prst="round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pic>
          <p:nvPicPr>
            <p:cNvPr id="191" name="Picture 2" descr="http://www.apphonduras.org/wp-content/uploads/2014/11/cropped-weblogo2.jpg">
              <a:extLst>
                <a:ext uri="{FF2B5EF4-FFF2-40B4-BE49-F238E27FC236}">
                  <a16:creationId xmlns:a16="http://schemas.microsoft.com/office/drawing/2014/main" id="{49599DD4-7022-49DD-9A93-E748A997FEB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6810" r="26836"/>
            <a:stretch/>
          </p:blipFill>
          <p:spPr bwMode="auto">
            <a:xfrm>
              <a:off x="6603926" y="4124983"/>
              <a:ext cx="1801881" cy="388727"/>
            </a:xfrm>
            <a:prstGeom prst="rect">
              <a:avLst/>
            </a:prstGeom>
            <a:noFill/>
            <a:extLst>
              <a:ext uri="{909E8E84-426E-40DD-AFC4-6F175D3DCCD1}">
                <a14:hiddenFill xmlns:a14="http://schemas.microsoft.com/office/drawing/2010/main">
                  <a:solidFill>
                    <a:srgbClr val="FFFFFF"/>
                  </a:solidFill>
                </a14:hiddenFill>
              </a:ext>
            </a:extLst>
          </p:spPr>
        </p:pic>
        <p:pic>
          <p:nvPicPr>
            <p:cNvPr id="192" name="Picture 191">
              <a:extLst>
                <a:ext uri="{FF2B5EF4-FFF2-40B4-BE49-F238E27FC236}">
                  <a16:creationId xmlns:a16="http://schemas.microsoft.com/office/drawing/2014/main" id="{86E83299-BD67-4AC4-AF4F-0195C4CCD61B}"/>
                </a:ext>
              </a:extLst>
            </p:cNvPr>
            <p:cNvPicPr>
              <a:picLocks noChangeAspect="1"/>
            </p:cNvPicPr>
            <p:nvPr/>
          </p:nvPicPr>
          <p:blipFill>
            <a:blip r:embed="rId8"/>
            <a:stretch>
              <a:fillRect/>
            </a:stretch>
          </p:blipFill>
          <p:spPr>
            <a:xfrm>
              <a:off x="7061074" y="4543248"/>
              <a:ext cx="887585" cy="343311"/>
            </a:xfrm>
            <a:prstGeom prst="rect">
              <a:avLst/>
            </a:prstGeom>
          </p:spPr>
        </p:pic>
        <p:pic>
          <p:nvPicPr>
            <p:cNvPr id="193" name="Picture 192">
              <a:extLst>
                <a:ext uri="{FF2B5EF4-FFF2-40B4-BE49-F238E27FC236}">
                  <a16:creationId xmlns:a16="http://schemas.microsoft.com/office/drawing/2014/main" id="{7FAD16C8-1D35-4635-90E6-9CFFBF42DB6E}"/>
                </a:ext>
              </a:extLst>
            </p:cNvPr>
            <p:cNvPicPr>
              <a:picLocks noChangeAspect="1"/>
            </p:cNvPicPr>
            <p:nvPr/>
          </p:nvPicPr>
          <p:blipFill>
            <a:blip r:embed="rId9"/>
            <a:stretch>
              <a:fillRect/>
            </a:stretch>
          </p:blipFill>
          <p:spPr>
            <a:xfrm>
              <a:off x="6620327" y="4916097"/>
              <a:ext cx="1769078" cy="291145"/>
            </a:xfrm>
            <a:prstGeom prst="rect">
              <a:avLst/>
            </a:prstGeom>
          </p:spPr>
        </p:pic>
        <p:pic>
          <p:nvPicPr>
            <p:cNvPr id="207" name="Picture 206">
              <a:extLst>
                <a:ext uri="{FF2B5EF4-FFF2-40B4-BE49-F238E27FC236}">
                  <a16:creationId xmlns:a16="http://schemas.microsoft.com/office/drawing/2014/main" id="{36B73162-076E-479E-808C-B7FB8CC76AB1}"/>
                </a:ext>
              </a:extLst>
            </p:cNvPr>
            <p:cNvPicPr>
              <a:picLocks noChangeAspect="1"/>
            </p:cNvPicPr>
            <p:nvPr/>
          </p:nvPicPr>
          <p:blipFill>
            <a:blip r:embed="rId10"/>
            <a:stretch>
              <a:fillRect/>
            </a:stretch>
          </p:blipFill>
          <p:spPr>
            <a:xfrm>
              <a:off x="6760741" y="5248454"/>
              <a:ext cx="1488250" cy="207545"/>
            </a:xfrm>
            <a:prstGeom prst="rect">
              <a:avLst/>
            </a:prstGeom>
          </p:spPr>
        </p:pic>
        <p:sp>
          <p:nvSpPr>
            <p:cNvPr id="221" name="TextBox 220">
              <a:extLst>
                <a:ext uri="{FF2B5EF4-FFF2-40B4-BE49-F238E27FC236}">
                  <a16:creationId xmlns:a16="http://schemas.microsoft.com/office/drawing/2014/main" id="{9801B9C7-6431-47A9-B36F-85A5E7A052E1}"/>
                </a:ext>
              </a:extLst>
            </p:cNvPr>
            <p:cNvSpPr txBox="1"/>
            <p:nvPr/>
          </p:nvSpPr>
          <p:spPr>
            <a:xfrm>
              <a:off x="6802446" y="3625594"/>
              <a:ext cx="1404841"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Implementation Partners</a:t>
              </a:r>
            </a:p>
          </p:txBody>
        </p:sp>
      </p:grpSp>
      <p:pic>
        <p:nvPicPr>
          <p:cNvPr id="224" name="Picture 18" descr="https://us.fulbrightonline.org/uploads/files/fpa_files/high-res%20blue%20Fulbright%20logo.jpg">
            <a:extLst>
              <a:ext uri="{FF2B5EF4-FFF2-40B4-BE49-F238E27FC236}">
                <a16:creationId xmlns:a16="http://schemas.microsoft.com/office/drawing/2014/main" id="{772F659A-FE9F-49C8-B2F5-0A7F279C62F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4769" y="2969248"/>
            <a:ext cx="1159551" cy="332488"/>
          </a:xfrm>
          <a:prstGeom prst="rect">
            <a:avLst/>
          </a:prstGeom>
          <a:noFill/>
          <a:extLst>
            <a:ext uri="{909E8E84-426E-40DD-AFC4-6F175D3DCCD1}">
              <a14:hiddenFill xmlns:a14="http://schemas.microsoft.com/office/drawing/2010/main">
                <a:solidFill>
                  <a:srgbClr val="FFFFFF"/>
                </a:solidFill>
              </a14:hiddenFill>
            </a:ext>
          </a:extLst>
        </p:spPr>
      </p:pic>
      <p:grpSp>
        <p:nvGrpSpPr>
          <p:cNvPr id="528" name="Group 527">
            <a:extLst>
              <a:ext uri="{FF2B5EF4-FFF2-40B4-BE49-F238E27FC236}">
                <a16:creationId xmlns:a16="http://schemas.microsoft.com/office/drawing/2014/main" id="{4851A082-6FEF-4D69-8F33-4F3C5B448E72}"/>
              </a:ext>
            </a:extLst>
          </p:cNvPr>
          <p:cNvGrpSpPr/>
          <p:nvPr/>
        </p:nvGrpSpPr>
        <p:grpSpPr>
          <a:xfrm>
            <a:off x="7162800" y="1181753"/>
            <a:ext cx="1948124" cy="2491331"/>
            <a:chOff x="7351603" y="98193"/>
            <a:chExt cx="1810426" cy="2491331"/>
          </a:xfrm>
        </p:grpSpPr>
        <p:sp>
          <p:nvSpPr>
            <p:cNvPr id="206" name="TextBox 205">
              <a:extLst>
                <a:ext uri="{FF2B5EF4-FFF2-40B4-BE49-F238E27FC236}">
                  <a16:creationId xmlns:a16="http://schemas.microsoft.com/office/drawing/2014/main" id="{2A019299-5F2F-465C-83CA-3EB246BFF64B}"/>
                </a:ext>
              </a:extLst>
            </p:cNvPr>
            <p:cNvSpPr txBox="1"/>
            <p:nvPr/>
          </p:nvSpPr>
          <p:spPr>
            <a:xfrm>
              <a:off x="7351603" y="156997"/>
              <a:ext cx="1810426" cy="584775"/>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Finance Implementation</a:t>
              </a:r>
            </a:p>
          </p:txBody>
        </p:sp>
        <p:grpSp>
          <p:nvGrpSpPr>
            <p:cNvPr id="231" name="Group 230">
              <a:extLst>
                <a:ext uri="{FF2B5EF4-FFF2-40B4-BE49-F238E27FC236}">
                  <a16:creationId xmlns:a16="http://schemas.microsoft.com/office/drawing/2014/main" id="{5E0FD353-8FBA-47BE-9986-E9B3FE810D20}"/>
                </a:ext>
              </a:extLst>
            </p:cNvPr>
            <p:cNvGrpSpPr/>
            <p:nvPr/>
          </p:nvGrpSpPr>
          <p:grpSpPr>
            <a:xfrm>
              <a:off x="7416443" y="98193"/>
              <a:ext cx="1569661" cy="2491331"/>
              <a:chOff x="7471986" y="318167"/>
              <a:chExt cx="1569661" cy="2491331"/>
            </a:xfrm>
          </p:grpSpPr>
          <p:sp>
            <p:nvSpPr>
              <p:cNvPr id="232" name="Rounded Rectangle 264">
                <a:extLst>
                  <a:ext uri="{FF2B5EF4-FFF2-40B4-BE49-F238E27FC236}">
                    <a16:creationId xmlns:a16="http://schemas.microsoft.com/office/drawing/2014/main" id="{E54F4A46-1F66-437E-A557-41B60D1746D1}"/>
                  </a:ext>
                </a:extLst>
              </p:cNvPr>
              <p:cNvSpPr/>
              <p:nvPr/>
            </p:nvSpPr>
            <p:spPr>
              <a:xfrm>
                <a:off x="7505911" y="318167"/>
                <a:ext cx="1501810" cy="2491331"/>
              </a:xfrm>
              <a:prstGeom prst="roundRect">
                <a:avLst/>
              </a:prstGeom>
              <a:solidFill>
                <a:schemeClr val="bg1">
                  <a:alpha val="27843"/>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prstClr val="white"/>
                  </a:solidFill>
                  <a:effectLst/>
                  <a:uLnTx/>
                  <a:uFillTx/>
                  <a:latin typeface="Times"/>
                  <a:ea typeface="+mn-ea"/>
                  <a:cs typeface="+mn-cs"/>
                </a:endParaRPr>
              </a:p>
            </p:txBody>
          </p:sp>
          <p:pic>
            <p:nvPicPr>
              <p:cNvPr id="233" name="Picture 232">
                <a:extLst>
                  <a:ext uri="{FF2B5EF4-FFF2-40B4-BE49-F238E27FC236}">
                    <a16:creationId xmlns:a16="http://schemas.microsoft.com/office/drawing/2014/main" id="{662AFD36-55E2-4752-955A-73E3B371017E}"/>
                  </a:ext>
                </a:extLst>
              </p:cNvPr>
              <p:cNvPicPr>
                <a:picLocks noChangeAspect="1"/>
              </p:cNvPicPr>
              <p:nvPr/>
            </p:nvPicPr>
            <p:blipFill rotWithShape="1">
              <a:blip r:embed="rId12"/>
              <a:srcRect l="15917" t="8804" r="15323" b="12234"/>
              <a:stretch/>
            </p:blipFill>
            <p:spPr>
              <a:xfrm>
                <a:off x="8467498" y="965595"/>
                <a:ext cx="396238" cy="413662"/>
              </a:xfrm>
              <a:prstGeom prst="rect">
                <a:avLst/>
              </a:prstGeom>
              <a:solidFill>
                <a:srgbClr val="FF3300">
                  <a:alpha val="27843"/>
                </a:srgbClr>
              </a:solidFill>
            </p:spPr>
          </p:pic>
          <p:pic>
            <p:nvPicPr>
              <p:cNvPr id="234" name="Picture 6" descr="Image result for rotary international logo">
                <a:extLst>
                  <a:ext uri="{FF2B5EF4-FFF2-40B4-BE49-F238E27FC236}">
                    <a16:creationId xmlns:a16="http://schemas.microsoft.com/office/drawing/2014/main" id="{5F60A289-F3EB-4F87-BCBC-7EC07FAA66E2}"/>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631778" y="946847"/>
                <a:ext cx="498128" cy="498128"/>
              </a:xfrm>
              <a:prstGeom prst="rect">
                <a:avLst/>
              </a:prstGeom>
              <a:solidFill>
                <a:srgbClr val="FF3300">
                  <a:alpha val="27843"/>
                </a:srgbClr>
              </a:solidFill>
              <a:extLst/>
            </p:spPr>
          </p:pic>
          <p:pic>
            <p:nvPicPr>
              <p:cNvPr id="235" name="Picture 234">
                <a:extLst>
                  <a:ext uri="{FF2B5EF4-FFF2-40B4-BE49-F238E27FC236}">
                    <a16:creationId xmlns:a16="http://schemas.microsoft.com/office/drawing/2014/main" id="{227E1EBD-8535-4AD9-A7DB-D58EAAFBC743}"/>
                  </a:ext>
                </a:extLst>
              </p:cNvPr>
              <p:cNvPicPr>
                <a:picLocks noChangeAspect="1"/>
              </p:cNvPicPr>
              <p:nvPr/>
            </p:nvPicPr>
            <p:blipFill>
              <a:blip r:embed="rId14"/>
              <a:stretch>
                <a:fillRect/>
              </a:stretch>
            </p:blipFill>
            <p:spPr>
              <a:xfrm>
                <a:off x="7634829" y="1517274"/>
                <a:ext cx="1233808" cy="396498"/>
              </a:xfrm>
              <a:prstGeom prst="rect">
                <a:avLst/>
              </a:prstGeom>
              <a:solidFill>
                <a:srgbClr val="FF3300">
                  <a:alpha val="27843"/>
                </a:srgbClr>
              </a:solidFill>
            </p:spPr>
          </p:pic>
          <p:sp>
            <p:nvSpPr>
              <p:cNvPr id="236" name="TextBox 235">
                <a:extLst>
                  <a:ext uri="{FF2B5EF4-FFF2-40B4-BE49-F238E27FC236}">
                    <a16:creationId xmlns:a16="http://schemas.microsoft.com/office/drawing/2014/main" id="{E4CDB686-F9C2-414B-B4D3-6CB6279443C7}"/>
                  </a:ext>
                </a:extLst>
              </p:cNvPr>
              <p:cNvSpPr txBox="1"/>
              <p:nvPr/>
            </p:nvSpPr>
            <p:spPr>
              <a:xfrm>
                <a:off x="7471986" y="1943310"/>
                <a:ext cx="1569661" cy="369332"/>
              </a:xfrm>
              <a:prstGeom prst="rect">
                <a:avLst/>
              </a:prstGeom>
              <a:noFill/>
            </p:spPr>
            <p:txBody>
              <a:bodyPr wrap="non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Municipalities</a:t>
                </a:r>
              </a:p>
            </p:txBody>
          </p:sp>
          <p:pic>
            <p:nvPicPr>
              <p:cNvPr id="237" name="Picture 236">
                <a:extLst>
                  <a:ext uri="{FF2B5EF4-FFF2-40B4-BE49-F238E27FC236}">
                    <a16:creationId xmlns:a16="http://schemas.microsoft.com/office/drawing/2014/main" id="{31DE09B8-1BC6-4B00-A836-606104B0F689}"/>
                  </a:ext>
                </a:extLst>
              </p:cNvPr>
              <p:cNvPicPr>
                <a:picLocks noChangeAspect="1"/>
              </p:cNvPicPr>
              <p:nvPr/>
            </p:nvPicPr>
            <p:blipFill>
              <a:blip r:embed="rId15"/>
              <a:stretch>
                <a:fillRect/>
              </a:stretch>
            </p:blipFill>
            <p:spPr>
              <a:xfrm>
                <a:off x="8003391" y="2344432"/>
                <a:ext cx="556864" cy="419261"/>
              </a:xfrm>
              <a:prstGeom prst="rect">
                <a:avLst/>
              </a:prstGeom>
            </p:spPr>
          </p:pic>
        </p:grpSp>
      </p:grpSp>
      <p:grpSp>
        <p:nvGrpSpPr>
          <p:cNvPr id="540" name="Group 539">
            <a:extLst>
              <a:ext uri="{FF2B5EF4-FFF2-40B4-BE49-F238E27FC236}">
                <a16:creationId xmlns:a16="http://schemas.microsoft.com/office/drawing/2014/main" id="{6BE5491F-2BF4-4EB6-9454-A8C9F1D97A90}"/>
              </a:ext>
            </a:extLst>
          </p:cNvPr>
          <p:cNvGrpSpPr/>
          <p:nvPr/>
        </p:nvGrpSpPr>
        <p:grpSpPr>
          <a:xfrm>
            <a:off x="1487512" y="1568216"/>
            <a:ext cx="4341837" cy="4102568"/>
            <a:chOff x="1487512" y="1568216"/>
            <a:chExt cx="5444028" cy="4102568"/>
          </a:xfrm>
        </p:grpSpPr>
        <p:sp>
          <p:nvSpPr>
            <p:cNvPr id="529" name="Arc 528">
              <a:extLst>
                <a:ext uri="{FF2B5EF4-FFF2-40B4-BE49-F238E27FC236}">
                  <a16:creationId xmlns:a16="http://schemas.microsoft.com/office/drawing/2014/main" id="{AD71500E-A248-4FF2-8D0A-4C43FCF128A5}"/>
                </a:ext>
              </a:extLst>
            </p:cNvPr>
            <p:cNvSpPr/>
            <p:nvPr/>
          </p:nvSpPr>
          <p:spPr>
            <a:xfrm>
              <a:off x="1487512" y="1568216"/>
              <a:ext cx="5415958" cy="4070584"/>
            </a:xfrm>
            <a:prstGeom prst="arc">
              <a:avLst>
                <a:gd name="adj1" fmla="val 18459196"/>
                <a:gd name="adj2" fmla="val 832077"/>
              </a:avLst>
            </a:prstGeom>
            <a:ln w="38100">
              <a:solidFill>
                <a:srgbClr val="0070C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30" name="Arc 529">
              <a:extLst>
                <a:ext uri="{FF2B5EF4-FFF2-40B4-BE49-F238E27FC236}">
                  <a16:creationId xmlns:a16="http://schemas.microsoft.com/office/drawing/2014/main" id="{855A8D74-23C5-4D6E-96EE-75BBD39706AB}"/>
                </a:ext>
              </a:extLst>
            </p:cNvPr>
            <p:cNvSpPr/>
            <p:nvPr/>
          </p:nvSpPr>
          <p:spPr>
            <a:xfrm>
              <a:off x="1497306" y="1578938"/>
              <a:ext cx="5415958" cy="4070584"/>
            </a:xfrm>
            <a:prstGeom prst="arc">
              <a:avLst>
                <a:gd name="adj1" fmla="val 3143365"/>
                <a:gd name="adj2" fmla="val 8463666"/>
              </a:avLst>
            </a:prstGeom>
            <a:ln w="38100">
              <a:solidFill>
                <a:srgbClr val="0070C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32" name="Arc 531">
              <a:extLst>
                <a:ext uri="{FF2B5EF4-FFF2-40B4-BE49-F238E27FC236}">
                  <a16:creationId xmlns:a16="http://schemas.microsoft.com/office/drawing/2014/main" id="{E9A83522-F7C4-4E84-BABC-0B68F86E3958}"/>
                </a:ext>
              </a:extLst>
            </p:cNvPr>
            <p:cNvSpPr/>
            <p:nvPr/>
          </p:nvSpPr>
          <p:spPr>
            <a:xfrm>
              <a:off x="1509824" y="1600200"/>
              <a:ext cx="5415958" cy="4070584"/>
            </a:xfrm>
            <a:prstGeom prst="arc">
              <a:avLst>
                <a:gd name="adj1" fmla="val 9168806"/>
                <a:gd name="adj2" fmla="val 11106569"/>
              </a:avLst>
            </a:prstGeom>
            <a:ln w="38100">
              <a:solidFill>
                <a:srgbClr val="0070C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33" name="Arc 532">
              <a:extLst>
                <a:ext uri="{FF2B5EF4-FFF2-40B4-BE49-F238E27FC236}">
                  <a16:creationId xmlns:a16="http://schemas.microsoft.com/office/drawing/2014/main" id="{C3FE73D9-0965-4742-82C9-99B362786883}"/>
                </a:ext>
              </a:extLst>
            </p:cNvPr>
            <p:cNvSpPr/>
            <p:nvPr/>
          </p:nvSpPr>
          <p:spPr>
            <a:xfrm>
              <a:off x="1515582" y="1600200"/>
              <a:ext cx="5415958" cy="4070584"/>
            </a:xfrm>
            <a:prstGeom prst="arc">
              <a:avLst>
                <a:gd name="adj1" fmla="val 11980878"/>
                <a:gd name="adj2" fmla="val 13767732"/>
              </a:avLst>
            </a:prstGeom>
            <a:ln w="38100">
              <a:solidFill>
                <a:srgbClr val="0070C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534" name="Arc 533">
            <a:extLst>
              <a:ext uri="{FF2B5EF4-FFF2-40B4-BE49-F238E27FC236}">
                <a16:creationId xmlns:a16="http://schemas.microsoft.com/office/drawing/2014/main" id="{D5E9547E-4FBC-4EA3-9206-9CCC28A443D8}"/>
              </a:ext>
            </a:extLst>
          </p:cNvPr>
          <p:cNvSpPr/>
          <p:nvPr/>
        </p:nvSpPr>
        <p:spPr>
          <a:xfrm>
            <a:off x="5638800" y="20368"/>
            <a:ext cx="1448714" cy="4617888"/>
          </a:xfrm>
          <a:prstGeom prst="arc">
            <a:avLst>
              <a:gd name="adj1" fmla="val 17330968"/>
              <a:gd name="adj2" fmla="val 4713467"/>
            </a:avLst>
          </a:prstGeom>
          <a:ln w="38100">
            <a:solidFill>
              <a:srgbClr val="0070C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38" name="Arc 537">
            <a:extLst>
              <a:ext uri="{FF2B5EF4-FFF2-40B4-BE49-F238E27FC236}">
                <a16:creationId xmlns:a16="http://schemas.microsoft.com/office/drawing/2014/main" id="{B74F8627-CA78-4480-B1B8-468AEC24A38E}"/>
              </a:ext>
            </a:extLst>
          </p:cNvPr>
          <p:cNvSpPr/>
          <p:nvPr/>
        </p:nvSpPr>
        <p:spPr>
          <a:xfrm>
            <a:off x="5943600" y="2438400"/>
            <a:ext cx="1630995" cy="2408545"/>
          </a:xfrm>
          <a:prstGeom prst="arc">
            <a:avLst>
              <a:gd name="adj1" fmla="val 462331"/>
              <a:gd name="adj2" fmla="val 3573514"/>
            </a:avLst>
          </a:prstGeom>
          <a:ln w="38100">
            <a:solidFill>
              <a:srgbClr val="0070C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541" name="Group 540">
            <a:extLst>
              <a:ext uri="{FF2B5EF4-FFF2-40B4-BE49-F238E27FC236}">
                <a16:creationId xmlns:a16="http://schemas.microsoft.com/office/drawing/2014/main" id="{C896A7C4-623C-4930-A2C1-B208CFA9E91E}"/>
              </a:ext>
            </a:extLst>
          </p:cNvPr>
          <p:cNvGrpSpPr/>
          <p:nvPr/>
        </p:nvGrpSpPr>
        <p:grpSpPr>
          <a:xfrm>
            <a:off x="1639912" y="304800"/>
            <a:ext cx="5080109" cy="1231616"/>
            <a:chOff x="1639912" y="304800"/>
            <a:chExt cx="5452446" cy="1231616"/>
          </a:xfrm>
        </p:grpSpPr>
        <p:sp>
          <p:nvSpPr>
            <p:cNvPr id="536" name="Arc 535">
              <a:extLst>
                <a:ext uri="{FF2B5EF4-FFF2-40B4-BE49-F238E27FC236}">
                  <a16:creationId xmlns:a16="http://schemas.microsoft.com/office/drawing/2014/main" id="{718BCE10-067E-4978-A333-2496F10A0A7A}"/>
                </a:ext>
              </a:extLst>
            </p:cNvPr>
            <p:cNvSpPr/>
            <p:nvPr/>
          </p:nvSpPr>
          <p:spPr>
            <a:xfrm>
              <a:off x="1639912" y="304800"/>
              <a:ext cx="5415958" cy="1231616"/>
            </a:xfrm>
            <a:prstGeom prst="arc">
              <a:avLst>
                <a:gd name="adj1" fmla="val 12538060"/>
                <a:gd name="adj2" fmla="val 20081693"/>
              </a:avLst>
            </a:prstGeom>
            <a:ln w="38100">
              <a:solidFill>
                <a:srgbClr val="0070C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37" name="Arc 536">
              <a:extLst>
                <a:ext uri="{FF2B5EF4-FFF2-40B4-BE49-F238E27FC236}">
                  <a16:creationId xmlns:a16="http://schemas.microsoft.com/office/drawing/2014/main" id="{9DF2112C-0A34-4B67-806A-E485C35697D7}"/>
                </a:ext>
              </a:extLst>
            </p:cNvPr>
            <p:cNvSpPr/>
            <p:nvPr/>
          </p:nvSpPr>
          <p:spPr>
            <a:xfrm>
              <a:off x="1667982" y="304800"/>
              <a:ext cx="5415958" cy="1231616"/>
            </a:xfrm>
            <a:prstGeom prst="arc">
              <a:avLst>
                <a:gd name="adj1" fmla="val 9394811"/>
                <a:gd name="adj2" fmla="val 11241388"/>
              </a:avLst>
            </a:prstGeom>
            <a:ln w="38100">
              <a:solidFill>
                <a:srgbClr val="0070C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39" name="Arc 538">
              <a:extLst>
                <a:ext uri="{FF2B5EF4-FFF2-40B4-BE49-F238E27FC236}">
                  <a16:creationId xmlns:a16="http://schemas.microsoft.com/office/drawing/2014/main" id="{C37FC202-02CE-4760-B739-303D67133028}"/>
                </a:ext>
              </a:extLst>
            </p:cNvPr>
            <p:cNvSpPr/>
            <p:nvPr/>
          </p:nvSpPr>
          <p:spPr>
            <a:xfrm>
              <a:off x="1676400" y="304800"/>
              <a:ext cx="5415958" cy="1231616"/>
            </a:xfrm>
            <a:prstGeom prst="arc">
              <a:avLst>
                <a:gd name="adj1" fmla="val 21475693"/>
                <a:gd name="adj2" fmla="val 911108"/>
              </a:avLst>
            </a:prstGeom>
            <a:ln w="38100">
              <a:solidFill>
                <a:srgbClr val="0070C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268351657"/>
      </p:ext>
    </p:extLst>
  </p:cSld>
  <p:clrMapOvr>
    <a:masterClrMapping/>
  </p:clrMapOvr>
  <p:transition>
    <p:fade/>
  </p:transition>
</p:sld>
</file>

<file path=ppt/theme/theme1.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 4540 2016</Template>
  <TotalTime>2450</TotalTime>
  <Words>1040</Words>
  <Application>Microsoft Office PowerPoint</Application>
  <PresentationFormat>On-screen Show (4:3)</PresentationFormat>
  <Paragraphs>201</Paragraphs>
  <Slides>56</Slides>
  <Notes>13</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56</vt:i4>
      </vt:variant>
    </vt:vector>
  </HeadingPairs>
  <TitlesOfParts>
    <vt:vector size="65" baseType="lpstr">
      <vt:lpstr>Arial</vt:lpstr>
      <vt:lpstr>Calibri</vt:lpstr>
      <vt:lpstr>Cambria</vt:lpstr>
      <vt:lpstr>Candara</vt:lpstr>
      <vt:lpstr>Helvetica</vt:lpstr>
      <vt:lpstr>Times</vt:lpstr>
      <vt:lpstr>Times New Roman</vt:lpstr>
      <vt:lpstr>Wingdings</vt:lpstr>
      <vt:lpstr>Lecture 4540 2016</vt:lpstr>
      <vt:lpstr>An Elegant Solution for Safe Water on Tap </vt:lpstr>
      <vt:lpstr>Overview</vt:lpstr>
      <vt:lpstr>Overview</vt:lpstr>
      <vt:lpstr>Three ideas…</vt:lpstr>
      <vt:lpstr>Inventing Perfection</vt:lpstr>
      <vt:lpstr>Overview</vt:lpstr>
      <vt:lpstr>AguaClara Consortium</vt:lpstr>
      <vt:lpstr>PowerPoint Presentation</vt:lpstr>
      <vt:lpstr>PowerPoint Presentation</vt:lpstr>
      <vt:lpstr>Overview</vt:lpstr>
      <vt:lpstr>What is the conventional high tech solution?</vt:lpstr>
      <vt:lpstr>What happens when high tech water meets small town?</vt:lpstr>
      <vt:lpstr>Simple, Elegant, or Complicated?</vt:lpstr>
      <vt:lpstr>Elegant Solution</vt:lpstr>
      <vt:lpstr>Overview</vt:lpstr>
      <vt:lpstr>Pride of Ownership</vt:lpstr>
      <vt:lpstr>Overview</vt:lpstr>
      <vt:lpstr>AguaClara Technologies</vt:lpstr>
      <vt:lpstr>Stages of particle removal</vt:lpstr>
      <vt:lpstr>PowerPoint Presentation</vt:lpstr>
      <vt:lpstr>Tour of an AguaClara plant</vt:lpstr>
      <vt:lpstr>PowerPoint Presentation</vt:lpstr>
      <vt:lpstr>PowerPoint Presentation</vt:lpstr>
      <vt:lpstr>PowerPoint Presentation</vt:lpstr>
      <vt:lpstr>PowerPoint Presentation</vt:lpstr>
      <vt:lpstr>PowerPoint Presentation</vt:lpstr>
      <vt:lpstr>Flocculator Channels</vt:lpstr>
      <vt:lpstr>PowerPoint Presentation</vt:lpstr>
      <vt:lpstr>What do you see?</vt:lpstr>
      <vt:lpstr>What is the difference between laser level and water level?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vt:lpstr>
      <vt:lpstr>Three Key Innovations</vt:lpstr>
      <vt:lpstr>How Much Does it Cost?</vt:lpstr>
      <vt:lpstr>Reflections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Monroe Weber-Shirk</dc:creator>
  <cp:lastModifiedBy>Juan</cp:lastModifiedBy>
  <cp:revision>140</cp:revision>
  <dcterms:created xsi:type="dcterms:W3CDTF">2014-03-14T12:49:46Z</dcterms:created>
  <dcterms:modified xsi:type="dcterms:W3CDTF">2018-02-21T13:11:10Z</dcterms:modified>
</cp:coreProperties>
</file>